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90C126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90C126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18932" y="772668"/>
            <a:ext cx="1068705" cy="6015355"/>
          </a:xfrm>
          <a:custGeom>
            <a:avLst/>
            <a:gdLst/>
            <a:ahLst/>
            <a:cxnLst/>
            <a:rect l="l" t="t" r="r" b="b"/>
            <a:pathLst>
              <a:path w="1068704" h="6015355">
                <a:moveTo>
                  <a:pt x="0" y="0"/>
                </a:moveTo>
                <a:lnTo>
                  <a:pt x="1068323" y="6015228"/>
                </a:lnTo>
              </a:path>
            </a:pathLst>
          </a:custGeom>
          <a:ln w="762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512052" y="4002024"/>
            <a:ext cx="4177665" cy="2786380"/>
          </a:xfrm>
          <a:custGeom>
            <a:avLst/>
            <a:gdLst/>
            <a:ahLst/>
            <a:cxnLst/>
            <a:rect l="l" t="t" r="r" b="b"/>
            <a:pathLst>
              <a:path w="4177665" h="2786379">
                <a:moveTo>
                  <a:pt x="4177283" y="0"/>
                </a:moveTo>
                <a:lnTo>
                  <a:pt x="0" y="2785872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7264" y="772668"/>
            <a:ext cx="2865120" cy="601370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290059"/>
            <a:ext cx="399287" cy="249631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612" y="2697480"/>
            <a:ext cx="3909059" cy="29230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90C126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18932" y="772668"/>
            <a:ext cx="1068705" cy="6015355"/>
          </a:xfrm>
          <a:custGeom>
            <a:avLst/>
            <a:gdLst/>
            <a:ahLst/>
            <a:cxnLst/>
            <a:rect l="l" t="t" r="r" b="b"/>
            <a:pathLst>
              <a:path w="1068704" h="6015355">
                <a:moveTo>
                  <a:pt x="0" y="0"/>
                </a:moveTo>
                <a:lnTo>
                  <a:pt x="1068323" y="6015228"/>
                </a:lnTo>
              </a:path>
            </a:pathLst>
          </a:custGeom>
          <a:ln w="762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512052" y="4002024"/>
            <a:ext cx="4177665" cy="2786380"/>
          </a:xfrm>
          <a:custGeom>
            <a:avLst/>
            <a:gdLst/>
            <a:ahLst/>
            <a:cxnLst/>
            <a:rect l="l" t="t" r="r" b="b"/>
            <a:pathLst>
              <a:path w="4177665" h="2786379">
                <a:moveTo>
                  <a:pt x="4177283" y="0"/>
                </a:moveTo>
                <a:lnTo>
                  <a:pt x="0" y="2785872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7264" y="772668"/>
            <a:ext cx="2865120" cy="60137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90C126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jpeg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18932" y="772668"/>
            <a:ext cx="1068705" cy="6015355"/>
          </a:xfrm>
          <a:custGeom>
            <a:avLst/>
            <a:gdLst/>
            <a:ahLst/>
            <a:cxnLst/>
            <a:rect l="l" t="t" r="r" b="b"/>
            <a:pathLst>
              <a:path w="1068704" h="6015355">
                <a:moveTo>
                  <a:pt x="0" y="0"/>
                </a:moveTo>
                <a:lnTo>
                  <a:pt x="1068323" y="6015228"/>
                </a:lnTo>
              </a:path>
            </a:pathLst>
          </a:custGeom>
          <a:ln w="7620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512052" y="4002024"/>
            <a:ext cx="4177665" cy="2786380"/>
          </a:xfrm>
          <a:custGeom>
            <a:avLst/>
            <a:gdLst/>
            <a:ahLst/>
            <a:cxnLst/>
            <a:rect l="l" t="t" r="r" b="b"/>
            <a:pathLst>
              <a:path w="4177665" h="2786379">
                <a:moveTo>
                  <a:pt x="4177283" y="0"/>
                </a:moveTo>
                <a:lnTo>
                  <a:pt x="0" y="2785872"/>
                </a:lnTo>
              </a:path>
            </a:pathLst>
          </a:custGeom>
          <a:ln w="762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27264" y="772668"/>
            <a:ext cx="2865120" cy="601370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290059"/>
            <a:ext cx="399287" cy="24963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4740" y="927682"/>
            <a:ext cx="7764127" cy="902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90C126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6186" y="1724673"/>
            <a:ext cx="7721622" cy="394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4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TELECOM</a:t>
            </a:r>
            <a:r>
              <a:rPr sz="3850" spc="-45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50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CHURN</a:t>
            </a:r>
            <a:r>
              <a:rPr sz="3850" spc="-65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50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CASE</a:t>
            </a:r>
            <a:r>
              <a:rPr sz="3850" spc="-40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50" spc="-10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STUDY</a:t>
            </a:r>
            <a:endParaRPr sz="38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416" y="4654077"/>
            <a:ext cx="2243455" cy="153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95"/>
              </a:spcBef>
            </a:pPr>
            <a:r>
              <a:rPr sz="175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CASE</a:t>
            </a:r>
            <a:r>
              <a:rPr sz="1750" spc="-2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5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STUDY</a:t>
            </a:r>
            <a:r>
              <a:rPr sz="1750" spc="-75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50" spc="-3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PARTNER: </a:t>
            </a:r>
            <a:r>
              <a:rPr sz="175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VIREN</a:t>
            </a:r>
            <a:r>
              <a:rPr sz="1750" spc="-2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50" spc="-1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GANDHI</a:t>
            </a:r>
            <a:r>
              <a:rPr sz="1750" spc="50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50" spc="-65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MAYANK</a:t>
            </a:r>
            <a:r>
              <a:rPr sz="1750" spc="-4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50" spc="-2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JAIN</a:t>
            </a:r>
            <a:r>
              <a:rPr sz="1750" spc="50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50" spc="-6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NAMRATA</a:t>
            </a:r>
            <a:r>
              <a:rPr sz="1750" spc="-17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50" spc="-10" dirty="0">
                <a:solidFill>
                  <a:srgbClr val="7E7E7E"/>
                </a:solidFill>
                <a:latin typeface="Trebuchet MS" panose="020B0603020202020204"/>
                <a:cs typeface="Trebuchet MS" panose="020B0603020202020204"/>
              </a:rPr>
              <a:t>AHIRRAO</a:t>
            </a:r>
            <a:endParaRPr sz="17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58695"/>
            <a:ext cx="10692765" cy="5027930"/>
            <a:chOff x="0" y="1758695"/>
            <a:chExt cx="10692765" cy="50279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290059"/>
              <a:ext cx="399287" cy="24963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58695"/>
              <a:ext cx="10692384" cy="44089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493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Exploratory</a:t>
            </a:r>
            <a:r>
              <a:rPr sz="2100" b="1" spc="1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2100" b="1" spc="-6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Analysis-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check</a:t>
            </a:r>
            <a:r>
              <a:rPr sz="2100" b="1" spc="1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2100" b="1" spc="-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1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outliers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58695"/>
            <a:ext cx="10692765" cy="5027930"/>
            <a:chOff x="0" y="1758695"/>
            <a:chExt cx="10692765" cy="50279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290059"/>
              <a:ext cx="399287" cy="24963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58695"/>
              <a:ext cx="10692384" cy="427634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493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Exploratory</a:t>
            </a:r>
            <a:r>
              <a:rPr sz="2100" b="1" spc="1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2100" b="1" spc="-7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Analysis-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after</a:t>
            </a:r>
            <a:r>
              <a:rPr sz="2100" b="1" spc="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working</a:t>
            </a:r>
            <a:r>
              <a:rPr sz="2100" b="1" spc="-5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on</a:t>
            </a:r>
            <a:r>
              <a:rPr sz="21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1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outliers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290059"/>
            <a:ext cx="399287" cy="249631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87639" y="897635"/>
            <a:ext cx="6571615" cy="350520"/>
          </a:xfrm>
          <a:custGeom>
            <a:avLst/>
            <a:gdLst/>
            <a:ahLst/>
            <a:cxnLst/>
            <a:rect l="l" t="t" r="r" b="b"/>
            <a:pathLst>
              <a:path w="6571615" h="350519">
                <a:moveTo>
                  <a:pt x="6571488" y="0"/>
                </a:moveTo>
                <a:lnTo>
                  <a:pt x="6467856" y="0"/>
                </a:lnTo>
                <a:lnTo>
                  <a:pt x="0" y="0"/>
                </a:lnTo>
                <a:lnTo>
                  <a:pt x="0" y="350520"/>
                </a:lnTo>
                <a:lnTo>
                  <a:pt x="6467856" y="350520"/>
                </a:lnTo>
                <a:lnTo>
                  <a:pt x="6571488" y="350520"/>
                </a:lnTo>
                <a:lnTo>
                  <a:pt x="65714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76551" y="852865"/>
            <a:ext cx="659701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Handling</a:t>
            </a:r>
            <a:r>
              <a:rPr sz="2450" b="1" spc="-1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Multicollinearity</a:t>
            </a:r>
            <a:r>
              <a:rPr sz="2450" b="1" spc="-2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2450" b="1" spc="-1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Correlation-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5364" y="1226305"/>
            <a:ext cx="392874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Before</a:t>
            </a:r>
            <a:r>
              <a:rPr sz="2450" b="1" spc="-3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450" b="1" spc="-1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after</a:t>
            </a:r>
            <a:r>
              <a:rPr sz="2450" b="1" spc="-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50" b="1" spc="-1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treatment</a:t>
            </a:r>
            <a:endParaRPr sz="245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636" y="2252472"/>
            <a:ext cx="4517135" cy="4533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4247" y="2252472"/>
            <a:ext cx="4898136" cy="45338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8036" y="2386583"/>
            <a:ext cx="4928615" cy="36149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2262" y="927597"/>
            <a:ext cx="29406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EDA</a:t>
            </a:r>
            <a:r>
              <a:rPr sz="1400" b="1" spc="-7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Box</a:t>
            </a:r>
            <a:r>
              <a:rPr sz="14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plot</a:t>
            </a:r>
            <a:r>
              <a:rPr sz="1400" b="1" spc="-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for Class</a:t>
            </a:r>
            <a:r>
              <a:rPr sz="14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imbalance.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8656" y="2412017"/>
            <a:ext cx="2809875" cy="1469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6840">
              <a:lnSpc>
                <a:spcPct val="102000"/>
              </a:lnSpc>
              <a:spcBef>
                <a:spcPts val="95"/>
              </a:spcBef>
            </a:pPr>
            <a:r>
              <a:rPr sz="1550" dirty="0">
                <a:latin typeface="Arial MT"/>
                <a:cs typeface="Arial MT"/>
              </a:rPr>
              <a:t>As</a:t>
            </a:r>
            <a:r>
              <a:rPr sz="1550" spc="2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we</a:t>
            </a:r>
            <a:r>
              <a:rPr sz="1550" spc="2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can</a:t>
            </a:r>
            <a:r>
              <a:rPr sz="1550" spc="3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see</a:t>
            </a:r>
            <a:r>
              <a:rPr sz="1550" spc="3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there</a:t>
            </a:r>
            <a:r>
              <a:rPr sz="1550" spc="3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is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a</a:t>
            </a:r>
            <a:r>
              <a:rPr sz="1550" spc="20" dirty="0">
                <a:latin typeface="Arial MT"/>
                <a:cs typeface="Arial MT"/>
              </a:rPr>
              <a:t> </a:t>
            </a:r>
            <a:r>
              <a:rPr sz="1550" spc="-20" dirty="0">
                <a:latin typeface="Arial MT"/>
                <a:cs typeface="Arial MT"/>
              </a:rPr>
              <a:t>clear </a:t>
            </a:r>
            <a:r>
              <a:rPr sz="1550" dirty="0">
                <a:latin typeface="Arial MT"/>
                <a:cs typeface="Arial MT"/>
              </a:rPr>
              <a:t>case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of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class</a:t>
            </a:r>
            <a:r>
              <a:rPr sz="1550" spc="40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imbalance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550">
              <a:latin typeface="Arial MT"/>
              <a:cs typeface="Arial MT"/>
            </a:endParaRPr>
          </a:p>
          <a:p>
            <a:pPr marL="12700" marR="5080">
              <a:lnSpc>
                <a:spcPct val="102000"/>
              </a:lnSpc>
              <a:spcBef>
                <a:spcPts val="5"/>
              </a:spcBef>
            </a:pPr>
            <a:r>
              <a:rPr sz="1550" dirty="0">
                <a:latin typeface="Arial MT"/>
                <a:cs typeface="Arial MT"/>
              </a:rPr>
              <a:t>So</a:t>
            </a:r>
            <a:r>
              <a:rPr sz="1550" spc="2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we</a:t>
            </a:r>
            <a:r>
              <a:rPr sz="1550" spc="5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need</a:t>
            </a:r>
            <a:r>
              <a:rPr sz="1550" spc="5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to</a:t>
            </a:r>
            <a:r>
              <a:rPr sz="1550" spc="2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handle</a:t>
            </a:r>
            <a:r>
              <a:rPr sz="1550" spc="4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the</a:t>
            </a:r>
            <a:r>
              <a:rPr sz="1550" spc="35" dirty="0">
                <a:latin typeface="Arial MT"/>
                <a:cs typeface="Arial MT"/>
              </a:rPr>
              <a:t> </a:t>
            </a:r>
            <a:r>
              <a:rPr sz="1550" spc="-20" dirty="0">
                <a:latin typeface="Arial MT"/>
                <a:cs typeface="Arial MT"/>
              </a:rPr>
              <a:t>class </a:t>
            </a:r>
            <a:r>
              <a:rPr sz="1550" spc="-10" dirty="0">
                <a:latin typeface="Arial MT"/>
                <a:cs typeface="Arial MT"/>
              </a:rPr>
              <a:t>imbalance.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483" y="1314784"/>
            <a:ext cx="299847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TRAIN</a:t>
            </a:r>
            <a:r>
              <a:rPr sz="2450" b="1" spc="-3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50" b="1" spc="-1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450" b="1" spc="-5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spc="-6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DATA: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468" y="1939546"/>
            <a:ext cx="216979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550" spc="35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set</a:t>
            </a:r>
            <a:r>
              <a:rPr sz="1550" spc="4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before</a:t>
            </a:r>
            <a:r>
              <a:rPr sz="1550" spc="2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2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split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468" y="3235645"/>
            <a:ext cx="2512060" cy="729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2110" marR="5080" indent="-360045">
              <a:lnSpc>
                <a:spcPct val="149000"/>
              </a:lnSpc>
              <a:spcBef>
                <a:spcPts val="90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550" spc="3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Set</a:t>
            </a:r>
            <a:r>
              <a:rPr sz="1550" spc="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after</a:t>
            </a:r>
            <a:r>
              <a:rPr sz="1550" spc="25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split</a:t>
            </a:r>
            <a:r>
              <a:rPr sz="1550" spc="5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550" spc="3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25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550" spc="-1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80:20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90600" y="2311908"/>
            <a:ext cx="1574291" cy="7344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3" y="4277867"/>
            <a:ext cx="2240279" cy="46966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846576" y="2087879"/>
            <a:ext cx="4287520" cy="2409825"/>
            <a:chOff x="3846576" y="2087879"/>
            <a:chExt cx="4287520" cy="24098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6576" y="2087879"/>
              <a:ext cx="4287011" cy="24063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5884" y="2348483"/>
              <a:ext cx="2269235" cy="21488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52772" y="2595372"/>
              <a:ext cx="1775460" cy="1775460"/>
            </a:xfrm>
            <a:custGeom>
              <a:avLst/>
              <a:gdLst/>
              <a:ahLst/>
              <a:cxnLst/>
              <a:rect l="l" t="t" r="r" b="b"/>
              <a:pathLst>
                <a:path w="1775460" h="1775460">
                  <a:moveTo>
                    <a:pt x="888491" y="1775459"/>
                  </a:moveTo>
                  <a:lnTo>
                    <a:pt x="839740" y="1774145"/>
                  </a:lnTo>
                  <a:lnTo>
                    <a:pt x="791676" y="1770247"/>
                  </a:lnTo>
                  <a:lnTo>
                    <a:pt x="744367" y="1763833"/>
                  </a:lnTo>
                  <a:lnTo>
                    <a:pt x="697881" y="1754971"/>
                  </a:lnTo>
                  <a:lnTo>
                    <a:pt x="652286" y="1743731"/>
                  </a:lnTo>
                  <a:lnTo>
                    <a:pt x="607649" y="1730178"/>
                  </a:lnTo>
                  <a:lnTo>
                    <a:pt x="564038" y="1714383"/>
                  </a:lnTo>
                  <a:lnTo>
                    <a:pt x="521521" y="1696412"/>
                  </a:lnTo>
                  <a:lnTo>
                    <a:pt x="480166" y="1676334"/>
                  </a:lnTo>
                  <a:lnTo>
                    <a:pt x="440040" y="1654217"/>
                  </a:lnTo>
                  <a:lnTo>
                    <a:pt x="401212" y="1630129"/>
                  </a:lnTo>
                  <a:lnTo>
                    <a:pt x="363748" y="1604137"/>
                  </a:lnTo>
                  <a:lnTo>
                    <a:pt x="327717" y="1576311"/>
                  </a:lnTo>
                  <a:lnTo>
                    <a:pt x="293185" y="1546719"/>
                  </a:lnTo>
                  <a:lnTo>
                    <a:pt x="260222" y="1515427"/>
                  </a:lnTo>
                  <a:lnTo>
                    <a:pt x="228895" y="1482505"/>
                  </a:lnTo>
                  <a:lnTo>
                    <a:pt x="199272" y="1448020"/>
                  </a:lnTo>
                  <a:lnTo>
                    <a:pt x="171419" y="1412040"/>
                  </a:lnTo>
                  <a:lnTo>
                    <a:pt x="145405" y="1374634"/>
                  </a:lnTo>
                  <a:lnTo>
                    <a:pt x="121299" y="1335870"/>
                  </a:lnTo>
                  <a:lnTo>
                    <a:pt x="99166" y="1295816"/>
                  </a:lnTo>
                  <a:lnTo>
                    <a:pt x="79076" y="1254539"/>
                  </a:lnTo>
                  <a:lnTo>
                    <a:pt x="61096" y="1212108"/>
                  </a:lnTo>
                  <a:lnTo>
                    <a:pt x="45293" y="1168590"/>
                  </a:lnTo>
                  <a:lnTo>
                    <a:pt x="31735" y="1124055"/>
                  </a:lnTo>
                  <a:lnTo>
                    <a:pt x="20491" y="1078570"/>
                  </a:lnTo>
                  <a:lnTo>
                    <a:pt x="11628" y="1032203"/>
                  </a:lnTo>
                  <a:lnTo>
                    <a:pt x="5213" y="985022"/>
                  </a:lnTo>
                  <a:lnTo>
                    <a:pt x="1314" y="937096"/>
                  </a:lnTo>
                  <a:lnTo>
                    <a:pt x="0" y="888491"/>
                  </a:lnTo>
                  <a:lnTo>
                    <a:pt x="1262" y="842031"/>
                  </a:lnTo>
                  <a:lnTo>
                    <a:pt x="5023" y="795697"/>
                  </a:lnTo>
                  <a:lnTo>
                    <a:pt x="11239" y="749617"/>
                  </a:lnTo>
                  <a:lnTo>
                    <a:pt x="19868" y="703918"/>
                  </a:lnTo>
                  <a:lnTo>
                    <a:pt x="30868" y="658727"/>
                  </a:lnTo>
                  <a:lnTo>
                    <a:pt x="44196" y="614172"/>
                  </a:lnTo>
                  <a:lnTo>
                    <a:pt x="888491" y="888491"/>
                  </a:lnTo>
                  <a:lnTo>
                    <a:pt x="888491" y="0"/>
                  </a:lnTo>
                  <a:lnTo>
                    <a:pt x="937238" y="1314"/>
                  </a:lnTo>
                  <a:lnTo>
                    <a:pt x="985288" y="5213"/>
                  </a:lnTo>
                  <a:lnTo>
                    <a:pt x="1032573" y="11628"/>
                  </a:lnTo>
                  <a:lnTo>
                    <a:pt x="1079028" y="20491"/>
                  </a:lnTo>
                  <a:lnTo>
                    <a:pt x="1124584" y="31735"/>
                  </a:lnTo>
                  <a:lnTo>
                    <a:pt x="1169176" y="45293"/>
                  </a:lnTo>
                  <a:lnTo>
                    <a:pt x="1212735" y="61096"/>
                  </a:lnTo>
                  <a:lnTo>
                    <a:pt x="1255194" y="79076"/>
                  </a:lnTo>
                  <a:lnTo>
                    <a:pt x="1296488" y="99166"/>
                  </a:lnTo>
                  <a:lnTo>
                    <a:pt x="1336547" y="121299"/>
                  </a:lnTo>
                  <a:lnTo>
                    <a:pt x="1375307" y="145405"/>
                  </a:lnTo>
                  <a:lnTo>
                    <a:pt x="1412699" y="171419"/>
                  </a:lnTo>
                  <a:lnTo>
                    <a:pt x="1448656" y="199272"/>
                  </a:lnTo>
                  <a:lnTo>
                    <a:pt x="1483112" y="228895"/>
                  </a:lnTo>
                  <a:lnTo>
                    <a:pt x="1515999" y="260222"/>
                  </a:lnTo>
                  <a:lnTo>
                    <a:pt x="1547250" y="293185"/>
                  </a:lnTo>
                  <a:lnTo>
                    <a:pt x="1576798" y="327716"/>
                  </a:lnTo>
                  <a:lnTo>
                    <a:pt x="1604576" y="363748"/>
                  </a:lnTo>
                  <a:lnTo>
                    <a:pt x="1630518" y="401212"/>
                  </a:lnTo>
                  <a:lnTo>
                    <a:pt x="1654556" y="440040"/>
                  </a:lnTo>
                  <a:lnTo>
                    <a:pt x="1676622" y="480166"/>
                  </a:lnTo>
                  <a:lnTo>
                    <a:pt x="1696650" y="521521"/>
                  </a:lnTo>
                  <a:lnTo>
                    <a:pt x="1714574" y="564038"/>
                  </a:lnTo>
                  <a:lnTo>
                    <a:pt x="1730325" y="607649"/>
                  </a:lnTo>
                  <a:lnTo>
                    <a:pt x="1743837" y="652286"/>
                  </a:lnTo>
                  <a:lnTo>
                    <a:pt x="1755042" y="697881"/>
                  </a:lnTo>
                  <a:lnTo>
                    <a:pt x="1763874" y="744367"/>
                  </a:lnTo>
                  <a:lnTo>
                    <a:pt x="1770266" y="791676"/>
                  </a:lnTo>
                  <a:lnTo>
                    <a:pt x="1774150" y="839740"/>
                  </a:lnTo>
                  <a:lnTo>
                    <a:pt x="1775460" y="888491"/>
                  </a:lnTo>
                  <a:lnTo>
                    <a:pt x="1774150" y="937096"/>
                  </a:lnTo>
                  <a:lnTo>
                    <a:pt x="1770266" y="985022"/>
                  </a:lnTo>
                  <a:lnTo>
                    <a:pt x="1763874" y="1032203"/>
                  </a:lnTo>
                  <a:lnTo>
                    <a:pt x="1755042" y="1078570"/>
                  </a:lnTo>
                  <a:lnTo>
                    <a:pt x="1743837" y="1124055"/>
                  </a:lnTo>
                  <a:lnTo>
                    <a:pt x="1730325" y="1168590"/>
                  </a:lnTo>
                  <a:lnTo>
                    <a:pt x="1714574" y="1212108"/>
                  </a:lnTo>
                  <a:lnTo>
                    <a:pt x="1696650" y="1254539"/>
                  </a:lnTo>
                  <a:lnTo>
                    <a:pt x="1676622" y="1295816"/>
                  </a:lnTo>
                  <a:lnTo>
                    <a:pt x="1654556" y="1335870"/>
                  </a:lnTo>
                  <a:lnTo>
                    <a:pt x="1630518" y="1374634"/>
                  </a:lnTo>
                  <a:lnTo>
                    <a:pt x="1604576" y="1412040"/>
                  </a:lnTo>
                  <a:lnTo>
                    <a:pt x="1576798" y="1448020"/>
                  </a:lnTo>
                  <a:lnTo>
                    <a:pt x="1547250" y="1482505"/>
                  </a:lnTo>
                  <a:lnTo>
                    <a:pt x="1515999" y="1515427"/>
                  </a:lnTo>
                  <a:lnTo>
                    <a:pt x="1483112" y="1546719"/>
                  </a:lnTo>
                  <a:lnTo>
                    <a:pt x="1448656" y="1576311"/>
                  </a:lnTo>
                  <a:lnTo>
                    <a:pt x="1412699" y="1604137"/>
                  </a:lnTo>
                  <a:lnTo>
                    <a:pt x="1375307" y="1630129"/>
                  </a:lnTo>
                  <a:lnTo>
                    <a:pt x="1336547" y="1654217"/>
                  </a:lnTo>
                  <a:lnTo>
                    <a:pt x="1296488" y="1676334"/>
                  </a:lnTo>
                  <a:lnTo>
                    <a:pt x="1255194" y="1696412"/>
                  </a:lnTo>
                  <a:lnTo>
                    <a:pt x="1212735" y="1714383"/>
                  </a:lnTo>
                  <a:lnTo>
                    <a:pt x="1169176" y="1730178"/>
                  </a:lnTo>
                  <a:lnTo>
                    <a:pt x="1124584" y="1743731"/>
                  </a:lnTo>
                  <a:lnTo>
                    <a:pt x="1079028" y="1754971"/>
                  </a:lnTo>
                  <a:lnTo>
                    <a:pt x="1032573" y="1763833"/>
                  </a:lnTo>
                  <a:lnTo>
                    <a:pt x="985288" y="1770247"/>
                  </a:lnTo>
                  <a:lnTo>
                    <a:pt x="937238" y="1774145"/>
                  </a:lnTo>
                  <a:lnTo>
                    <a:pt x="888491" y="1775459"/>
                  </a:lnTo>
                  <a:close/>
                </a:path>
              </a:pathLst>
            </a:custGeom>
            <a:solidFill>
              <a:srgbClr val="90C1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96968" y="2595372"/>
              <a:ext cx="844550" cy="889000"/>
            </a:xfrm>
            <a:custGeom>
              <a:avLst/>
              <a:gdLst/>
              <a:ahLst/>
              <a:cxnLst/>
              <a:rect l="l" t="t" r="r" b="b"/>
              <a:pathLst>
                <a:path w="844550" h="889000">
                  <a:moveTo>
                    <a:pt x="844296" y="888491"/>
                  </a:moveTo>
                  <a:lnTo>
                    <a:pt x="0" y="614171"/>
                  </a:lnTo>
                  <a:lnTo>
                    <a:pt x="16743" y="567140"/>
                  </a:lnTo>
                  <a:lnTo>
                    <a:pt x="35907" y="521504"/>
                  </a:lnTo>
                  <a:lnTo>
                    <a:pt x="57405" y="477328"/>
                  </a:lnTo>
                  <a:lnTo>
                    <a:pt x="81149" y="434677"/>
                  </a:lnTo>
                  <a:lnTo>
                    <a:pt x="107054" y="393616"/>
                  </a:lnTo>
                  <a:lnTo>
                    <a:pt x="135033" y="354209"/>
                  </a:lnTo>
                  <a:lnTo>
                    <a:pt x="165001" y="316520"/>
                  </a:lnTo>
                  <a:lnTo>
                    <a:pt x="196869" y="280615"/>
                  </a:lnTo>
                  <a:lnTo>
                    <a:pt x="230553" y="246558"/>
                  </a:lnTo>
                  <a:lnTo>
                    <a:pt x="265965" y="214414"/>
                  </a:lnTo>
                  <a:lnTo>
                    <a:pt x="303019" y="184247"/>
                  </a:lnTo>
                  <a:lnTo>
                    <a:pt x="341629" y="156122"/>
                  </a:lnTo>
                  <a:lnTo>
                    <a:pt x="381708" y="130104"/>
                  </a:lnTo>
                  <a:lnTo>
                    <a:pt x="423170" y="106256"/>
                  </a:lnTo>
                  <a:lnTo>
                    <a:pt x="465929" y="84645"/>
                  </a:lnTo>
                  <a:lnTo>
                    <a:pt x="509897" y="65334"/>
                  </a:lnTo>
                  <a:lnTo>
                    <a:pt x="554989" y="48388"/>
                  </a:lnTo>
                  <a:lnTo>
                    <a:pt x="601118" y="33872"/>
                  </a:lnTo>
                  <a:lnTo>
                    <a:pt x="648198" y="21850"/>
                  </a:lnTo>
                  <a:lnTo>
                    <a:pt x="696142" y="12388"/>
                  </a:lnTo>
                  <a:lnTo>
                    <a:pt x="744864" y="5548"/>
                  </a:lnTo>
                  <a:lnTo>
                    <a:pt x="794277" y="1397"/>
                  </a:lnTo>
                  <a:lnTo>
                    <a:pt x="844296" y="0"/>
                  </a:lnTo>
                  <a:lnTo>
                    <a:pt x="844296" y="888491"/>
                  </a:lnTo>
                  <a:close/>
                </a:path>
              </a:pathLst>
            </a:custGeom>
            <a:solidFill>
              <a:srgbClr val="54A0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2" y="3628644"/>
              <a:ext cx="1234439" cy="4739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4939" y="3715511"/>
              <a:ext cx="1133856" cy="3154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0036" y="2997707"/>
              <a:ext cx="888491" cy="3032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5944" y="3022091"/>
              <a:ext cx="787907" cy="2042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2903" y="3258311"/>
              <a:ext cx="839724" cy="4495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95388" y="3339083"/>
              <a:ext cx="70485" cy="68580"/>
            </a:xfrm>
            <a:custGeom>
              <a:avLst/>
              <a:gdLst/>
              <a:ahLst/>
              <a:cxnLst/>
              <a:rect l="l" t="t" r="r" b="b"/>
              <a:pathLst>
                <a:path w="70484" h="68579">
                  <a:moveTo>
                    <a:pt x="70104" y="68580"/>
                  </a:moveTo>
                  <a:lnTo>
                    <a:pt x="0" y="68580"/>
                  </a:lnTo>
                  <a:lnTo>
                    <a:pt x="0" y="0"/>
                  </a:lnTo>
                  <a:lnTo>
                    <a:pt x="70104" y="0"/>
                  </a:lnTo>
                  <a:lnTo>
                    <a:pt x="70104" y="68580"/>
                  </a:lnTo>
                  <a:close/>
                </a:path>
              </a:pathLst>
            </a:custGeom>
            <a:solidFill>
              <a:srgbClr val="90C1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295388" y="3558539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4" y="70103"/>
                  </a:moveTo>
                  <a:lnTo>
                    <a:pt x="0" y="70103"/>
                  </a:lnTo>
                  <a:lnTo>
                    <a:pt x="0" y="0"/>
                  </a:lnTo>
                  <a:lnTo>
                    <a:pt x="70104" y="0"/>
                  </a:lnTo>
                  <a:lnTo>
                    <a:pt x="70104" y="70103"/>
                  </a:lnTo>
                  <a:close/>
                </a:path>
              </a:pathLst>
            </a:custGeom>
            <a:solidFill>
              <a:srgbClr val="54A0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846576" y="2087879"/>
            <a:ext cx="4287520" cy="2406650"/>
          </a:xfrm>
          <a:prstGeom prst="rect">
            <a:avLst/>
          </a:prstGeom>
          <a:ln w="7619">
            <a:solidFill>
              <a:srgbClr val="BFBFB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895985">
              <a:lnSpc>
                <a:spcPct val="100000"/>
              </a:lnSpc>
              <a:spcBef>
                <a:spcPts val="570"/>
              </a:spcBef>
            </a:pPr>
            <a:r>
              <a:rPr sz="1900" b="1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900" b="1" spc="55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b="1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Set</a:t>
            </a:r>
            <a:r>
              <a:rPr sz="1900" b="1" spc="4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b="1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after</a:t>
            </a:r>
            <a:r>
              <a:rPr sz="1900" b="1" spc="45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b="1" spc="-1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spliting</a:t>
            </a:r>
            <a:endParaRPr sz="19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19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900">
              <a:latin typeface="Trebuchet MS" panose="020B0603020202020204"/>
              <a:cs typeface="Trebuchet MS" panose="020B0603020202020204"/>
            </a:endParaRPr>
          </a:p>
          <a:p>
            <a:pPr marL="1073785">
              <a:lnSpc>
                <a:spcPct val="100000"/>
              </a:lnSpc>
            </a:pPr>
            <a:r>
              <a:rPr sz="1150" b="1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5996,</a:t>
            </a:r>
            <a:r>
              <a:rPr sz="1150" b="1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50" b="1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20%</a:t>
            </a:r>
            <a:endParaRPr sz="1150">
              <a:latin typeface="Trebuchet MS" panose="020B0603020202020204"/>
              <a:cs typeface="Trebuchet MS" panose="020B0603020202020204"/>
            </a:endParaRPr>
          </a:p>
          <a:p>
            <a:pPr marL="3549015" marR="106045">
              <a:lnSpc>
                <a:spcPct val="137000"/>
              </a:lnSpc>
              <a:spcBef>
                <a:spcPts val="135"/>
              </a:spcBef>
            </a:pPr>
            <a:r>
              <a:rPr sz="10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Train</a:t>
            </a:r>
            <a:r>
              <a:rPr sz="1050" spc="-4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50" spc="-2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10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Test</a:t>
            </a:r>
            <a:r>
              <a:rPr sz="1050" spc="-25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50" spc="-2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endParaRPr sz="1050">
              <a:latin typeface="Trebuchet MS" panose="020B0603020202020204"/>
              <a:cs typeface="Trebuchet MS" panose="020B0603020202020204"/>
            </a:endParaRPr>
          </a:p>
          <a:p>
            <a:pPr marL="1551305">
              <a:lnSpc>
                <a:spcPct val="100000"/>
              </a:lnSpc>
              <a:spcBef>
                <a:spcPts val="685"/>
              </a:spcBef>
            </a:pPr>
            <a:r>
              <a:rPr sz="1150" b="1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23983,</a:t>
            </a:r>
            <a:r>
              <a:rPr sz="1150" b="1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50" b="1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80%</a:t>
            </a:r>
            <a:endParaRPr sz="11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1072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10"/>
              </a:spcBef>
            </a:pP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TRAIN</a:t>
            </a:r>
            <a:r>
              <a:rPr sz="2450" b="1" spc="-4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50" b="1" spc="-2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450" b="1" spc="-6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CHURN</a:t>
            </a:r>
            <a:r>
              <a:rPr sz="2450" b="1" spc="-2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spc="-3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2450" b="1" spc="-5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spc="-1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COUNTS: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468" y="1939546"/>
            <a:ext cx="249364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Train</a:t>
            </a:r>
            <a:r>
              <a:rPr sz="1550" spc="-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Churn</a:t>
            </a:r>
            <a:r>
              <a:rPr sz="1550" spc="-55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Value</a:t>
            </a:r>
            <a:r>
              <a:rPr sz="1550" spc="-6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2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Count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468" y="4050298"/>
            <a:ext cx="240919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spc="-2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Test</a:t>
            </a:r>
            <a:r>
              <a:rPr sz="1550" spc="-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Churn</a:t>
            </a:r>
            <a:r>
              <a:rPr sz="1550" spc="-4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Value</a:t>
            </a:r>
            <a:r>
              <a:rPr sz="1550" spc="-5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20" dirty="0">
                <a:solidFill>
                  <a:srgbClr val="3F3F3F"/>
                </a:solidFill>
                <a:latin typeface="Trebuchet MS" panose="020B0603020202020204"/>
                <a:cs typeface="Trebuchet MS" panose="020B0603020202020204"/>
              </a:rPr>
              <a:t>Count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0768" y="2519172"/>
            <a:ext cx="2817875" cy="8692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312" y="4658867"/>
            <a:ext cx="2883407" cy="8984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1832" y="1741932"/>
            <a:ext cx="3607307" cy="20162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1832" y="4078224"/>
            <a:ext cx="3537203" cy="22478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1291" y="1726692"/>
            <a:ext cx="3276808" cy="50596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1072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10"/>
              </a:spcBef>
            </a:pP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Model</a:t>
            </a:r>
            <a:r>
              <a:rPr sz="2450" b="1" spc="-4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Building</a:t>
            </a:r>
            <a:r>
              <a:rPr sz="2450" b="1" spc="-3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2450" b="1" spc="-5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Logistic</a:t>
            </a:r>
            <a:r>
              <a:rPr sz="2450" b="1" spc="-3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spc="-1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Regression: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46576" y="1852007"/>
            <a:ext cx="5535295" cy="4934585"/>
            <a:chOff x="3846576" y="1852007"/>
            <a:chExt cx="5535295" cy="49345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6576" y="1852007"/>
              <a:ext cx="1751075" cy="30159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7652" y="3781044"/>
              <a:ext cx="3784091" cy="30053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44811" y="2084334"/>
            <a:ext cx="2075814" cy="74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2255" marR="5080" indent="-250190">
              <a:lnSpc>
                <a:spcPct val="102000"/>
              </a:lnSpc>
              <a:spcBef>
                <a:spcPts val="105"/>
              </a:spcBef>
              <a:buFont typeface="Wingdings" panose="05000000000000000000"/>
              <a:buChar char=""/>
              <a:tabLst>
                <a:tab pos="262255" algn="l"/>
              </a:tabLst>
            </a:pPr>
            <a:r>
              <a:rPr sz="1550" dirty="0">
                <a:latin typeface="Trebuchet MS" panose="020B0603020202020204"/>
                <a:cs typeface="Trebuchet MS" panose="020B0603020202020204"/>
              </a:rPr>
              <a:t>Fourth</a:t>
            </a:r>
            <a:r>
              <a:rPr sz="1550" spc="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10" dirty="0">
                <a:latin typeface="Trebuchet MS" panose="020B0603020202020204"/>
                <a:cs typeface="Trebuchet MS" panose="020B0603020202020204"/>
              </a:rPr>
              <a:t>training </a:t>
            </a:r>
            <a:r>
              <a:rPr sz="1550" dirty="0">
                <a:latin typeface="Trebuchet MS" panose="020B0603020202020204"/>
                <a:cs typeface="Trebuchet MS" panose="020B0603020202020204"/>
              </a:rPr>
              <a:t>model</a:t>
            </a:r>
            <a:r>
              <a:rPr sz="1550" spc="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latin typeface="Trebuchet MS" panose="020B0603020202020204"/>
                <a:cs typeface="Trebuchet MS" panose="020B0603020202020204"/>
              </a:rPr>
              <a:t>gives</a:t>
            </a:r>
            <a:r>
              <a:rPr sz="1550" spc="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latin typeface="Trebuchet MS" panose="020B0603020202020204"/>
                <a:cs typeface="Trebuchet MS" panose="020B0603020202020204"/>
              </a:rPr>
              <a:t>us</a:t>
            </a:r>
            <a:r>
              <a:rPr sz="1550" spc="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20" dirty="0">
                <a:latin typeface="Trebuchet MS" panose="020B0603020202020204"/>
                <a:cs typeface="Trebuchet MS" panose="020B0603020202020204"/>
              </a:rPr>
              <a:t>good </a:t>
            </a:r>
            <a:r>
              <a:rPr sz="1550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1550" spc="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latin typeface="Trebuchet MS" panose="020B0603020202020204"/>
                <a:cs typeface="Trebuchet MS" panose="020B0603020202020204"/>
              </a:rPr>
              <a:t>value</a:t>
            </a:r>
            <a:r>
              <a:rPr sz="1550" spc="3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sz="1550" spc="3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10" dirty="0">
                <a:latin typeface="Trebuchet MS" panose="020B0603020202020204"/>
                <a:cs typeface="Trebuchet MS" panose="020B0603020202020204"/>
              </a:rPr>
              <a:t>scores.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11451"/>
            <a:ext cx="5250180" cy="5074920"/>
            <a:chOff x="0" y="1711451"/>
            <a:chExt cx="5250180" cy="50749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3547" y="1711451"/>
              <a:ext cx="5056632" cy="25701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272" y="4367784"/>
              <a:ext cx="4855463" cy="24185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202" y="827084"/>
            <a:ext cx="7226934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MODEL </a:t>
            </a:r>
            <a:r>
              <a:rPr sz="2450" b="1" spc="-5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EVALUATION-</a:t>
            </a:r>
            <a:r>
              <a:rPr sz="2450" b="1" spc="-1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ROC,SENSITIVITY</a:t>
            </a:r>
            <a:r>
              <a:rPr sz="2450" b="1" spc="-1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50" b="1" spc="4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spc="-1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SPECIFICITY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1856" y="1698796"/>
            <a:ext cx="152463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Trebuchet MS" panose="020B0603020202020204"/>
                <a:cs typeface="Trebuchet MS" panose="020B0603020202020204"/>
              </a:rPr>
              <a:t>Confusion</a:t>
            </a:r>
            <a:r>
              <a:rPr sz="1550" spc="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10" dirty="0">
                <a:latin typeface="Trebuchet MS" panose="020B0603020202020204"/>
                <a:cs typeface="Trebuchet MS" panose="020B0603020202020204"/>
              </a:rPr>
              <a:t>Matrix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0635" y="2139695"/>
            <a:ext cx="690880" cy="265430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z="155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17318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1403" y="2139695"/>
            <a:ext cx="612775" cy="265430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95"/>
              </a:spcBef>
            </a:pPr>
            <a:r>
              <a:rPr sz="155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4594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1403" y="2636519"/>
            <a:ext cx="706120" cy="264160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80"/>
              </a:spcBef>
            </a:pPr>
            <a:r>
              <a:rPr sz="155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18105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28360" y="2671572"/>
            <a:ext cx="612775" cy="264160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80"/>
              </a:spcBef>
            </a:pPr>
            <a:r>
              <a:rPr sz="155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3547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8528" y="3415284"/>
            <a:ext cx="2727959" cy="13594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33144"/>
            <a:ext cx="9004300" cy="5253355"/>
            <a:chOff x="0" y="1533144"/>
            <a:chExt cx="9004300" cy="52533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7284" y="1533144"/>
              <a:ext cx="4852415" cy="36164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9700" y="3230880"/>
              <a:ext cx="3784091" cy="238201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202" y="827084"/>
            <a:ext cx="459295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PRECISION</a:t>
            </a:r>
            <a:r>
              <a:rPr sz="2450" b="1" spc="-7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50" b="1" spc="-2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RECALL</a:t>
            </a:r>
            <a:r>
              <a:rPr sz="2450" b="1" spc="-5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TRADE</a:t>
            </a:r>
            <a:r>
              <a:rPr sz="2450" b="1" spc="-5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spc="-2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OFF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1856" y="1698796"/>
            <a:ext cx="152463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Trebuchet MS" panose="020B0603020202020204"/>
                <a:cs typeface="Trebuchet MS" panose="020B0603020202020204"/>
              </a:rPr>
              <a:t>Confusion</a:t>
            </a:r>
            <a:r>
              <a:rPr sz="1550" spc="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10" dirty="0">
                <a:latin typeface="Trebuchet MS" panose="020B0603020202020204"/>
                <a:cs typeface="Trebuchet MS" panose="020B0603020202020204"/>
              </a:rPr>
              <a:t>Matrix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0635" y="2139695"/>
            <a:ext cx="690880" cy="265430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</a:pPr>
            <a:r>
              <a:rPr sz="155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4537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1403" y="2139695"/>
            <a:ext cx="612775" cy="265430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95"/>
              </a:spcBef>
            </a:pPr>
            <a:r>
              <a:rPr sz="155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941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1403" y="2636519"/>
            <a:ext cx="706120" cy="264160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80"/>
              </a:spcBef>
            </a:pPr>
            <a:r>
              <a:rPr sz="155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425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28360" y="2671572"/>
            <a:ext cx="612775" cy="264160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sz="155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93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02" y="827084"/>
            <a:ext cx="211836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DECISSION</a:t>
            </a:r>
            <a:r>
              <a:rPr sz="2450" b="1" spc="-8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50" b="1" spc="-2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TREE</a:t>
            </a:r>
            <a:endParaRPr sz="24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107" y="1590550"/>
            <a:ext cx="1496060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2255" indent="-249555">
              <a:lnSpc>
                <a:spcPct val="100000"/>
              </a:lnSpc>
              <a:spcBef>
                <a:spcPts val="130"/>
              </a:spcBef>
              <a:buFont typeface="Wingdings" panose="05000000000000000000"/>
              <a:buChar char=""/>
              <a:tabLst>
                <a:tab pos="262255" algn="l"/>
              </a:tabLst>
            </a:pPr>
            <a:r>
              <a:rPr sz="1550" dirty="0">
                <a:latin typeface="Trebuchet MS" panose="020B0603020202020204"/>
                <a:cs typeface="Trebuchet MS" panose="020B0603020202020204"/>
              </a:rPr>
              <a:t>On</a:t>
            </a:r>
            <a:r>
              <a:rPr sz="1550" spc="-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10" dirty="0">
                <a:latin typeface="Trebuchet MS" panose="020B0603020202020204"/>
                <a:cs typeface="Trebuchet MS" panose="020B0603020202020204"/>
              </a:rPr>
              <a:t>Train</a:t>
            </a:r>
            <a:r>
              <a:rPr sz="1550" spc="-3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20" dirty="0">
                <a:latin typeface="Trebuchet MS" panose="020B0603020202020204"/>
                <a:cs typeface="Trebuchet MS" panose="020B0603020202020204"/>
              </a:rPr>
              <a:t>Data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1697" y="1599686"/>
            <a:ext cx="141160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2255" indent="-249555">
              <a:lnSpc>
                <a:spcPct val="100000"/>
              </a:lnSpc>
              <a:spcBef>
                <a:spcPts val="130"/>
              </a:spcBef>
              <a:buFont typeface="Wingdings" panose="05000000000000000000"/>
              <a:buChar char=""/>
              <a:tabLst>
                <a:tab pos="262255" algn="l"/>
              </a:tabLst>
            </a:pPr>
            <a:r>
              <a:rPr sz="1550" dirty="0">
                <a:latin typeface="Trebuchet MS" panose="020B0603020202020204"/>
                <a:cs typeface="Trebuchet MS" panose="020B0603020202020204"/>
              </a:rPr>
              <a:t>On</a:t>
            </a:r>
            <a:r>
              <a:rPr sz="1550" spc="-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20" dirty="0">
                <a:latin typeface="Trebuchet MS" panose="020B0603020202020204"/>
                <a:cs typeface="Trebuchet MS" panose="020B0603020202020204"/>
              </a:rPr>
              <a:t>Test</a:t>
            </a:r>
            <a:r>
              <a:rPr sz="1550" spc="-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550" spc="-20" dirty="0">
                <a:latin typeface="Trebuchet MS" panose="020B0603020202020204"/>
                <a:cs typeface="Trebuchet MS" panose="020B0603020202020204"/>
              </a:rPr>
              <a:t>Data</a:t>
            </a:r>
            <a:endParaRPr sz="155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293108" y="2575560"/>
            <a:ext cx="3825240" cy="2982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169" y="927682"/>
            <a:ext cx="365569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PROBLEM</a:t>
            </a:r>
            <a:r>
              <a:rPr spc="-45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pc="-55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STATEMENT</a:t>
            </a:r>
            <a:endParaRPr spc="-55" dirty="0">
              <a:solidFill>
                <a:srgbClr val="3F7718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12420" marR="10160" indent="-300355" algn="just">
              <a:lnSpc>
                <a:spcPts val="1840"/>
              </a:lnSpc>
              <a:spcBef>
                <a:spcPts val="210"/>
              </a:spcBef>
            </a:pP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spc="335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  </a:t>
            </a:r>
            <a:r>
              <a:rPr dirty="0"/>
              <a:t>In</a:t>
            </a:r>
            <a:r>
              <a:rPr spc="420" dirty="0"/>
              <a:t> </a:t>
            </a:r>
            <a:r>
              <a:rPr dirty="0"/>
              <a:t>the</a:t>
            </a:r>
            <a:r>
              <a:rPr spc="434" dirty="0"/>
              <a:t> </a:t>
            </a:r>
            <a:r>
              <a:rPr dirty="0"/>
              <a:t>telecom</a:t>
            </a:r>
            <a:r>
              <a:rPr spc="420" dirty="0"/>
              <a:t> </a:t>
            </a:r>
            <a:r>
              <a:rPr dirty="0"/>
              <a:t>industry,</a:t>
            </a:r>
            <a:r>
              <a:rPr spc="420" dirty="0"/>
              <a:t> </a:t>
            </a:r>
            <a:r>
              <a:rPr dirty="0"/>
              <a:t>customers</a:t>
            </a:r>
            <a:r>
              <a:rPr spc="420" dirty="0"/>
              <a:t> </a:t>
            </a:r>
            <a:r>
              <a:rPr dirty="0"/>
              <a:t>are</a:t>
            </a:r>
            <a:r>
              <a:rPr spc="434" dirty="0"/>
              <a:t> </a:t>
            </a:r>
            <a:r>
              <a:rPr dirty="0"/>
              <a:t>able</a:t>
            </a:r>
            <a:r>
              <a:rPr spc="430" dirty="0"/>
              <a:t> </a:t>
            </a:r>
            <a:r>
              <a:rPr dirty="0"/>
              <a:t>to</a:t>
            </a:r>
            <a:r>
              <a:rPr spc="430" dirty="0"/>
              <a:t> </a:t>
            </a:r>
            <a:r>
              <a:rPr dirty="0"/>
              <a:t>choose</a:t>
            </a:r>
            <a:r>
              <a:rPr spc="434" dirty="0"/>
              <a:t> </a:t>
            </a:r>
            <a:r>
              <a:rPr dirty="0"/>
              <a:t>from</a:t>
            </a:r>
            <a:r>
              <a:rPr spc="405" dirty="0"/>
              <a:t> </a:t>
            </a:r>
            <a:r>
              <a:rPr spc="-10" dirty="0"/>
              <a:t>multiple </a:t>
            </a:r>
            <a:r>
              <a:rPr dirty="0"/>
              <a:t>service</a:t>
            </a:r>
            <a:r>
              <a:rPr spc="40" dirty="0"/>
              <a:t> </a:t>
            </a:r>
            <a:r>
              <a:rPr dirty="0"/>
              <a:t>Providers</a:t>
            </a:r>
            <a:r>
              <a:rPr spc="50" dirty="0"/>
              <a:t> </a:t>
            </a:r>
            <a:r>
              <a:rPr dirty="0"/>
              <a:t>and</a:t>
            </a:r>
            <a:r>
              <a:rPr spc="45" dirty="0"/>
              <a:t> </a:t>
            </a:r>
            <a:r>
              <a:rPr dirty="0"/>
              <a:t>actively</a:t>
            </a:r>
            <a:r>
              <a:rPr spc="55" dirty="0"/>
              <a:t> </a:t>
            </a:r>
            <a:r>
              <a:rPr dirty="0"/>
              <a:t>switch</a:t>
            </a:r>
            <a:r>
              <a:rPr spc="45" dirty="0"/>
              <a:t> </a:t>
            </a:r>
            <a:r>
              <a:rPr dirty="0"/>
              <a:t>from</a:t>
            </a:r>
            <a:r>
              <a:rPr spc="85" dirty="0"/>
              <a:t> </a:t>
            </a:r>
            <a:r>
              <a:rPr dirty="0"/>
              <a:t>one</a:t>
            </a:r>
            <a:r>
              <a:rPr spc="45" dirty="0"/>
              <a:t> </a:t>
            </a:r>
            <a:r>
              <a:rPr dirty="0"/>
              <a:t>operator</a:t>
            </a:r>
            <a:r>
              <a:rPr spc="40" dirty="0"/>
              <a:t> </a:t>
            </a:r>
            <a:r>
              <a:rPr dirty="0"/>
              <a:t>to</a:t>
            </a:r>
            <a:r>
              <a:rPr spc="55" dirty="0"/>
              <a:t> </a:t>
            </a:r>
            <a:r>
              <a:rPr spc="-10" dirty="0"/>
              <a:t>another.</a:t>
            </a:r>
            <a:endParaRPr sz="1250">
              <a:latin typeface="Georgia" panose="02040502050405020303"/>
              <a:cs typeface="Georgia" panose="02040502050405020303"/>
            </a:endParaRPr>
          </a:p>
          <a:p>
            <a:pPr marL="312420" marR="5080" indent="-300355" algn="just">
              <a:lnSpc>
                <a:spcPts val="1840"/>
              </a:lnSpc>
              <a:spcBef>
                <a:spcPts val="975"/>
              </a:spcBef>
            </a:pP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spc="345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  </a:t>
            </a:r>
            <a:r>
              <a:rPr dirty="0"/>
              <a:t>In</a:t>
            </a:r>
            <a:r>
              <a:rPr spc="90" dirty="0"/>
              <a:t>  </a:t>
            </a:r>
            <a:r>
              <a:rPr dirty="0"/>
              <a:t>this</a:t>
            </a:r>
            <a:r>
              <a:rPr spc="80" dirty="0"/>
              <a:t>  </a:t>
            </a:r>
            <a:r>
              <a:rPr dirty="0"/>
              <a:t>highly</a:t>
            </a:r>
            <a:r>
              <a:rPr spc="80" dirty="0"/>
              <a:t>  </a:t>
            </a:r>
            <a:r>
              <a:rPr dirty="0"/>
              <a:t>competitive</a:t>
            </a:r>
            <a:r>
              <a:rPr spc="90" dirty="0"/>
              <a:t>  </a:t>
            </a:r>
            <a:r>
              <a:rPr dirty="0"/>
              <a:t>market,</a:t>
            </a:r>
            <a:r>
              <a:rPr spc="85" dirty="0"/>
              <a:t>  </a:t>
            </a:r>
            <a:r>
              <a:rPr dirty="0"/>
              <a:t>the</a:t>
            </a:r>
            <a:r>
              <a:rPr spc="90" dirty="0"/>
              <a:t>  </a:t>
            </a:r>
            <a:r>
              <a:rPr dirty="0"/>
              <a:t>telecommunications</a:t>
            </a:r>
            <a:r>
              <a:rPr spc="80" dirty="0"/>
              <a:t>  </a:t>
            </a:r>
            <a:r>
              <a:rPr spc="-10" dirty="0"/>
              <a:t>industry </a:t>
            </a:r>
            <a:r>
              <a:rPr dirty="0"/>
              <a:t>experiences</a:t>
            </a:r>
            <a:r>
              <a:rPr spc="85" dirty="0"/>
              <a:t> </a:t>
            </a:r>
            <a:r>
              <a:rPr dirty="0"/>
              <a:t>an</a:t>
            </a:r>
            <a:r>
              <a:rPr spc="90" dirty="0"/>
              <a:t> </a:t>
            </a:r>
            <a:r>
              <a:rPr dirty="0"/>
              <a:t>average</a:t>
            </a:r>
            <a:r>
              <a:rPr spc="65" dirty="0"/>
              <a:t> </a:t>
            </a:r>
            <a:r>
              <a:rPr dirty="0"/>
              <a:t>of</a:t>
            </a:r>
            <a:r>
              <a:rPr spc="70" dirty="0"/>
              <a:t> </a:t>
            </a:r>
            <a:r>
              <a:rPr dirty="0"/>
              <a:t>15-25%annual</a:t>
            </a:r>
            <a:r>
              <a:rPr spc="50" dirty="0"/>
              <a:t> </a:t>
            </a:r>
            <a:r>
              <a:rPr dirty="0"/>
              <a:t>churn</a:t>
            </a:r>
            <a:r>
              <a:rPr spc="90" dirty="0"/>
              <a:t> </a:t>
            </a:r>
            <a:r>
              <a:rPr spc="-10" dirty="0"/>
              <a:t>rate.</a:t>
            </a:r>
            <a:endParaRPr sz="1250">
              <a:latin typeface="Georgia" panose="02040502050405020303"/>
              <a:cs typeface="Georgia" panose="02040502050405020303"/>
            </a:endParaRPr>
          </a:p>
          <a:p>
            <a:pPr marL="312420" marR="5715" indent="-300355" algn="just">
              <a:lnSpc>
                <a:spcPct val="102000"/>
              </a:lnSpc>
              <a:spcBef>
                <a:spcPts val="880"/>
              </a:spcBef>
            </a:pP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spc="345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  </a:t>
            </a:r>
            <a:r>
              <a:rPr dirty="0"/>
              <a:t>Given</a:t>
            </a:r>
            <a:r>
              <a:rPr spc="204" dirty="0"/>
              <a:t> </a:t>
            </a:r>
            <a:r>
              <a:rPr dirty="0"/>
              <a:t>the</a:t>
            </a:r>
            <a:r>
              <a:rPr spc="195" dirty="0"/>
              <a:t> </a:t>
            </a:r>
            <a:r>
              <a:rPr dirty="0"/>
              <a:t>fact</a:t>
            </a:r>
            <a:r>
              <a:rPr spc="215" dirty="0"/>
              <a:t> </a:t>
            </a:r>
            <a:r>
              <a:rPr dirty="0"/>
              <a:t>that</a:t>
            </a:r>
            <a:r>
              <a:rPr spc="200" dirty="0"/>
              <a:t> </a:t>
            </a:r>
            <a:r>
              <a:rPr dirty="0"/>
              <a:t>it</a:t>
            </a:r>
            <a:r>
              <a:rPr spc="204" dirty="0"/>
              <a:t> </a:t>
            </a:r>
            <a:r>
              <a:rPr dirty="0"/>
              <a:t>costs5-10</a:t>
            </a:r>
            <a:r>
              <a:rPr spc="195" dirty="0"/>
              <a:t> </a:t>
            </a:r>
            <a:r>
              <a:rPr dirty="0"/>
              <a:t>times</a:t>
            </a:r>
            <a:r>
              <a:rPr spc="204" dirty="0"/>
              <a:t> </a:t>
            </a:r>
            <a:r>
              <a:rPr dirty="0"/>
              <a:t>more</a:t>
            </a:r>
            <a:r>
              <a:rPr spc="195" dirty="0"/>
              <a:t> </a:t>
            </a:r>
            <a:r>
              <a:rPr dirty="0"/>
              <a:t>to</a:t>
            </a:r>
            <a:r>
              <a:rPr spc="195" dirty="0"/>
              <a:t> </a:t>
            </a:r>
            <a:r>
              <a:rPr dirty="0"/>
              <a:t>acquire</a:t>
            </a:r>
            <a:r>
              <a:rPr spc="220" dirty="0"/>
              <a:t> </a:t>
            </a:r>
            <a:r>
              <a:rPr dirty="0"/>
              <a:t>a</a:t>
            </a:r>
            <a:r>
              <a:rPr spc="190" dirty="0"/>
              <a:t> </a:t>
            </a:r>
            <a:r>
              <a:rPr dirty="0"/>
              <a:t>new</a:t>
            </a:r>
            <a:r>
              <a:rPr spc="195" dirty="0"/>
              <a:t> </a:t>
            </a:r>
            <a:r>
              <a:rPr spc="-10" dirty="0"/>
              <a:t>customer </a:t>
            </a:r>
            <a:r>
              <a:rPr dirty="0"/>
              <a:t>than</a:t>
            </a:r>
            <a:r>
              <a:rPr spc="260" dirty="0"/>
              <a:t> </a:t>
            </a:r>
            <a:r>
              <a:rPr dirty="0"/>
              <a:t>to</a:t>
            </a:r>
            <a:r>
              <a:rPr spc="250" dirty="0"/>
              <a:t> </a:t>
            </a:r>
            <a:r>
              <a:rPr dirty="0"/>
              <a:t>retain</a:t>
            </a:r>
            <a:r>
              <a:rPr spc="265" dirty="0"/>
              <a:t> </a:t>
            </a:r>
            <a:r>
              <a:rPr dirty="0"/>
              <a:t>an</a:t>
            </a:r>
            <a:r>
              <a:rPr spc="260" dirty="0"/>
              <a:t> </a:t>
            </a:r>
            <a:r>
              <a:rPr dirty="0"/>
              <a:t>existing</a:t>
            </a:r>
            <a:r>
              <a:rPr spc="240" dirty="0"/>
              <a:t> </a:t>
            </a:r>
            <a:r>
              <a:rPr dirty="0"/>
              <a:t>one,</a:t>
            </a:r>
            <a:r>
              <a:rPr spc="240" dirty="0"/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customer</a:t>
            </a:r>
            <a:r>
              <a:rPr spc="315" dirty="0">
                <a:latin typeface="Tahoma" panose="020B0604030504040204"/>
                <a:cs typeface="Tahoma" panose="020B0604030504040204"/>
              </a:rPr>
              <a:t> </a:t>
            </a:r>
            <a:r>
              <a:rPr dirty="0">
                <a:latin typeface="Tahoma" panose="020B0604030504040204"/>
                <a:cs typeface="Tahoma" panose="020B0604030504040204"/>
              </a:rPr>
              <a:t>retention</a:t>
            </a:r>
            <a:r>
              <a:rPr spc="315" dirty="0">
                <a:latin typeface="Tahoma" panose="020B0604030504040204"/>
                <a:cs typeface="Tahoma" panose="020B0604030504040204"/>
              </a:rPr>
              <a:t> </a:t>
            </a:r>
            <a:r>
              <a:rPr dirty="0"/>
              <a:t>has</a:t>
            </a:r>
            <a:r>
              <a:rPr spc="229" dirty="0"/>
              <a:t> </a:t>
            </a:r>
            <a:r>
              <a:rPr dirty="0"/>
              <a:t>now</a:t>
            </a:r>
            <a:r>
              <a:rPr spc="235" dirty="0"/>
              <a:t> </a:t>
            </a:r>
            <a:r>
              <a:rPr dirty="0"/>
              <a:t>become</a:t>
            </a:r>
            <a:r>
              <a:rPr spc="240" dirty="0"/>
              <a:t> </a:t>
            </a:r>
            <a:r>
              <a:rPr spc="-20" dirty="0"/>
              <a:t>even </a:t>
            </a:r>
            <a:r>
              <a:rPr dirty="0"/>
              <a:t>more</a:t>
            </a:r>
            <a:r>
              <a:rPr spc="70" dirty="0"/>
              <a:t> </a:t>
            </a:r>
            <a:r>
              <a:rPr dirty="0"/>
              <a:t>important</a:t>
            </a:r>
            <a:r>
              <a:rPr spc="75" dirty="0"/>
              <a:t> </a:t>
            </a:r>
            <a:r>
              <a:rPr dirty="0"/>
              <a:t>than</a:t>
            </a:r>
            <a:r>
              <a:rPr spc="55" dirty="0"/>
              <a:t> </a:t>
            </a:r>
            <a:r>
              <a:rPr dirty="0"/>
              <a:t>customer</a:t>
            </a:r>
            <a:r>
              <a:rPr spc="35" dirty="0"/>
              <a:t> </a:t>
            </a:r>
            <a:r>
              <a:rPr spc="-10" dirty="0"/>
              <a:t>acquisition.</a:t>
            </a:r>
            <a:endParaRPr sz="1250">
              <a:latin typeface="Tahoma" panose="020B0604030504040204"/>
              <a:cs typeface="Tahoma" panose="020B0604030504040204"/>
            </a:endParaRPr>
          </a:p>
          <a:p>
            <a:pPr marL="312420" marR="6985" indent="-300355" algn="just">
              <a:lnSpc>
                <a:spcPct val="102000"/>
              </a:lnSpc>
              <a:spcBef>
                <a:spcPts val="880"/>
              </a:spcBef>
            </a:pP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spc="345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  </a:t>
            </a:r>
            <a:r>
              <a:rPr dirty="0"/>
              <a:t>For</a:t>
            </a:r>
            <a:r>
              <a:rPr spc="420" dirty="0"/>
              <a:t> </a:t>
            </a:r>
            <a:r>
              <a:rPr dirty="0"/>
              <a:t>many</a:t>
            </a:r>
            <a:r>
              <a:rPr spc="409" dirty="0"/>
              <a:t> </a:t>
            </a:r>
            <a:r>
              <a:rPr dirty="0"/>
              <a:t>incumbent</a:t>
            </a:r>
            <a:r>
              <a:rPr spc="420" dirty="0"/>
              <a:t> </a:t>
            </a:r>
            <a:r>
              <a:rPr dirty="0"/>
              <a:t>operators,</a:t>
            </a:r>
            <a:r>
              <a:rPr spc="405" dirty="0"/>
              <a:t> </a:t>
            </a:r>
            <a:r>
              <a:rPr dirty="0"/>
              <a:t>retaining</a:t>
            </a:r>
            <a:r>
              <a:rPr spc="420" dirty="0"/>
              <a:t> </a:t>
            </a:r>
            <a:r>
              <a:rPr dirty="0"/>
              <a:t>high</a:t>
            </a:r>
            <a:r>
              <a:rPr spc="425" dirty="0"/>
              <a:t> </a:t>
            </a:r>
            <a:r>
              <a:rPr dirty="0"/>
              <a:t>profitable</a:t>
            </a:r>
            <a:r>
              <a:rPr spc="434" dirty="0"/>
              <a:t> </a:t>
            </a:r>
            <a:r>
              <a:rPr dirty="0"/>
              <a:t>customers</a:t>
            </a:r>
            <a:r>
              <a:rPr spc="409" dirty="0"/>
              <a:t> </a:t>
            </a:r>
            <a:r>
              <a:rPr spc="-25" dirty="0"/>
              <a:t>is </a:t>
            </a:r>
            <a:r>
              <a:rPr dirty="0"/>
              <a:t>the</a:t>
            </a:r>
            <a:r>
              <a:rPr spc="75" dirty="0"/>
              <a:t> </a:t>
            </a:r>
            <a:r>
              <a:rPr dirty="0"/>
              <a:t>number</a:t>
            </a:r>
            <a:r>
              <a:rPr spc="60" dirty="0"/>
              <a:t> </a:t>
            </a:r>
            <a:r>
              <a:rPr dirty="0"/>
              <a:t>one</a:t>
            </a:r>
            <a:r>
              <a:rPr spc="80" dirty="0"/>
              <a:t> </a:t>
            </a:r>
            <a:r>
              <a:rPr dirty="0"/>
              <a:t>business</a:t>
            </a:r>
            <a:r>
              <a:rPr spc="50" dirty="0"/>
              <a:t> </a:t>
            </a:r>
            <a:r>
              <a:rPr spc="-10" dirty="0"/>
              <a:t>goal.</a:t>
            </a:r>
            <a:endParaRPr sz="1250">
              <a:latin typeface="Georgia" panose="02040502050405020303"/>
              <a:cs typeface="Georgia" panose="02040502050405020303"/>
            </a:endParaRPr>
          </a:p>
          <a:p>
            <a:pPr marL="312420" marR="6985" indent="-300355" algn="just">
              <a:lnSpc>
                <a:spcPct val="102000"/>
              </a:lnSpc>
              <a:spcBef>
                <a:spcPts val="875"/>
              </a:spcBef>
            </a:pP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spc="34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  </a:t>
            </a:r>
            <a:r>
              <a:rPr dirty="0"/>
              <a:t>To</a:t>
            </a:r>
            <a:r>
              <a:rPr spc="405" dirty="0"/>
              <a:t> </a:t>
            </a:r>
            <a:r>
              <a:rPr dirty="0"/>
              <a:t>reduce</a:t>
            </a:r>
            <a:r>
              <a:rPr spc="425" dirty="0"/>
              <a:t> </a:t>
            </a:r>
            <a:r>
              <a:rPr dirty="0"/>
              <a:t>customer</a:t>
            </a:r>
            <a:r>
              <a:rPr spc="420" dirty="0"/>
              <a:t> </a:t>
            </a:r>
            <a:r>
              <a:rPr dirty="0"/>
              <a:t>churn,</a:t>
            </a:r>
            <a:r>
              <a:rPr spc="409" dirty="0"/>
              <a:t> </a:t>
            </a:r>
            <a:r>
              <a:rPr dirty="0"/>
              <a:t>telecom</a:t>
            </a:r>
            <a:r>
              <a:rPr spc="430" dirty="0"/>
              <a:t> </a:t>
            </a:r>
            <a:r>
              <a:rPr dirty="0"/>
              <a:t>companies</a:t>
            </a:r>
            <a:r>
              <a:rPr spc="430" dirty="0"/>
              <a:t> </a:t>
            </a:r>
            <a:r>
              <a:rPr dirty="0"/>
              <a:t>need</a:t>
            </a:r>
            <a:r>
              <a:rPr spc="409" dirty="0"/>
              <a:t> </a:t>
            </a:r>
            <a:r>
              <a:rPr dirty="0"/>
              <a:t>to</a:t>
            </a:r>
            <a:r>
              <a:rPr spc="420" dirty="0"/>
              <a:t> </a:t>
            </a:r>
            <a:r>
              <a:rPr dirty="0"/>
              <a:t>predict</a:t>
            </a:r>
            <a:r>
              <a:rPr spc="409" dirty="0"/>
              <a:t> </a:t>
            </a:r>
            <a:r>
              <a:rPr spc="-10" dirty="0"/>
              <a:t>which </a:t>
            </a:r>
            <a:r>
              <a:rPr dirty="0"/>
              <a:t>customers</a:t>
            </a:r>
            <a:r>
              <a:rPr spc="45" dirty="0"/>
              <a:t> </a:t>
            </a:r>
            <a:r>
              <a:rPr dirty="0"/>
              <a:t>are</a:t>
            </a:r>
            <a:r>
              <a:rPr spc="45" dirty="0"/>
              <a:t> </a:t>
            </a:r>
            <a:r>
              <a:rPr dirty="0"/>
              <a:t>at</a:t>
            </a:r>
            <a:r>
              <a:rPr spc="30" dirty="0"/>
              <a:t> </a:t>
            </a:r>
            <a:r>
              <a:rPr dirty="0"/>
              <a:t>high</a:t>
            </a:r>
            <a:r>
              <a:rPr spc="50" dirty="0"/>
              <a:t> </a:t>
            </a:r>
            <a:r>
              <a:rPr dirty="0"/>
              <a:t>risk</a:t>
            </a:r>
            <a:r>
              <a:rPr spc="50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spc="-10" dirty="0"/>
              <a:t>churn.</a:t>
            </a:r>
            <a:endParaRPr sz="1250">
              <a:latin typeface="Georgia" panose="02040502050405020303"/>
              <a:cs typeface="Georgia" panose="02040502050405020303"/>
            </a:endParaRPr>
          </a:p>
          <a:p>
            <a:pPr marL="312420" marR="5080" indent="-300355" algn="just">
              <a:lnSpc>
                <a:spcPct val="102000"/>
              </a:lnSpc>
              <a:spcBef>
                <a:spcPts val="885"/>
              </a:spcBef>
            </a:pP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spc="355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  </a:t>
            </a:r>
            <a:r>
              <a:rPr dirty="0"/>
              <a:t>In</a:t>
            </a:r>
            <a:r>
              <a:rPr spc="65" dirty="0"/>
              <a:t> </a:t>
            </a:r>
            <a:r>
              <a:rPr dirty="0"/>
              <a:t>this</a:t>
            </a:r>
            <a:r>
              <a:rPr spc="65" dirty="0"/>
              <a:t> </a:t>
            </a:r>
            <a:r>
              <a:rPr dirty="0"/>
              <a:t>project,</a:t>
            </a:r>
            <a:r>
              <a:rPr spc="45" dirty="0"/>
              <a:t> </a:t>
            </a:r>
            <a:r>
              <a:rPr dirty="0"/>
              <a:t>you</a:t>
            </a:r>
            <a:r>
              <a:rPr spc="65" dirty="0"/>
              <a:t> </a:t>
            </a:r>
            <a:r>
              <a:rPr dirty="0"/>
              <a:t>will</a:t>
            </a:r>
            <a:r>
              <a:rPr spc="60" dirty="0"/>
              <a:t> </a:t>
            </a:r>
            <a:r>
              <a:rPr dirty="0"/>
              <a:t>analyze</a:t>
            </a:r>
            <a:r>
              <a:rPr spc="60" dirty="0"/>
              <a:t> </a:t>
            </a:r>
            <a:r>
              <a:rPr dirty="0"/>
              <a:t>customer-level</a:t>
            </a:r>
            <a:r>
              <a:rPr spc="45" dirty="0"/>
              <a:t> </a:t>
            </a:r>
            <a:r>
              <a:rPr dirty="0"/>
              <a:t>data</a:t>
            </a:r>
            <a:r>
              <a:rPr spc="50" dirty="0"/>
              <a:t> </a:t>
            </a:r>
            <a:r>
              <a:rPr dirty="0"/>
              <a:t>of</a:t>
            </a:r>
            <a:r>
              <a:rPr spc="65" dirty="0"/>
              <a:t> </a:t>
            </a:r>
            <a:r>
              <a:rPr dirty="0"/>
              <a:t>a</a:t>
            </a:r>
            <a:r>
              <a:rPr spc="50" dirty="0"/>
              <a:t> </a:t>
            </a:r>
            <a:r>
              <a:rPr dirty="0"/>
              <a:t>leading</a:t>
            </a:r>
            <a:r>
              <a:rPr spc="50" dirty="0"/>
              <a:t> </a:t>
            </a:r>
            <a:r>
              <a:rPr spc="-10" dirty="0"/>
              <a:t>telecom </a:t>
            </a:r>
            <a:r>
              <a:rPr dirty="0"/>
              <a:t>firm,</a:t>
            </a:r>
            <a:r>
              <a:rPr spc="180" dirty="0"/>
              <a:t> </a:t>
            </a:r>
            <a:r>
              <a:rPr dirty="0"/>
              <a:t>build</a:t>
            </a:r>
            <a:r>
              <a:rPr spc="200" dirty="0"/>
              <a:t> </a:t>
            </a:r>
            <a:r>
              <a:rPr dirty="0"/>
              <a:t>predictive</a:t>
            </a:r>
            <a:r>
              <a:rPr spc="195" dirty="0"/>
              <a:t> </a:t>
            </a:r>
            <a:r>
              <a:rPr dirty="0"/>
              <a:t>models</a:t>
            </a:r>
            <a:r>
              <a:rPr spc="204" dirty="0"/>
              <a:t> </a:t>
            </a:r>
            <a:r>
              <a:rPr dirty="0"/>
              <a:t>to</a:t>
            </a:r>
            <a:r>
              <a:rPr spc="175" dirty="0"/>
              <a:t> </a:t>
            </a:r>
            <a:r>
              <a:rPr dirty="0"/>
              <a:t>identify</a:t>
            </a:r>
            <a:r>
              <a:rPr spc="200" dirty="0"/>
              <a:t> </a:t>
            </a:r>
            <a:r>
              <a:rPr dirty="0"/>
              <a:t>customers</a:t>
            </a:r>
            <a:r>
              <a:rPr spc="204" dirty="0"/>
              <a:t> </a:t>
            </a:r>
            <a:r>
              <a:rPr dirty="0"/>
              <a:t>at</a:t>
            </a:r>
            <a:r>
              <a:rPr spc="200" dirty="0"/>
              <a:t> </a:t>
            </a:r>
            <a:r>
              <a:rPr dirty="0"/>
              <a:t>high</a:t>
            </a:r>
            <a:r>
              <a:rPr spc="200" dirty="0"/>
              <a:t> </a:t>
            </a:r>
            <a:r>
              <a:rPr dirty="0"/>
              <a:t>risk</a:t>
            </a:r>
            <a:r>
              <a:rPr spc="185" dirty="0"/>
              <a:t> </a:t>
            </a:r>
            <a:r>
              <a:rPr dirty="0"/>
              <a:t>of</a:t>
            </a:r>
            <a:r>
              <a:rPr spc="180" dirty="0"/>
              <a:t> </a:t>
            </a:r>
            <a:r>
              <a:rPr spc="-10" dirty="0"/>
              <a:t>churn </a:t>
            </a:r>
            <a:r>
              <a:rPr dirty="0"/>
              <a:t>and</a:t>
            </a:r>
            <a:r>
              <a:rPr spc="45" dirty="0"/>
              <a:t> </a:t>
            </a:r>
            <a:r>
              <a:rPr dirty="0"/>
              <a:t>identify</a:t>
            </a:r>
            <a:r>
              <a:rPr spc="65" dirty="0"/>
              <a:t> </a:t>
            </a:r>
            <a:r>
              <a:rPr dirty="0"/>
              <a:t>the</a:t>
            </a:r>
            <a:r>
              <a:rPr spc="65" dirty="0"/>
              <a:t> </a:t>
            </a:r>
            <a:r>
              <a:rPr dirty="0"/>
              <a:t>main</a:t>
            </a:r>
            <a:r>
              <a:rPr spc="50" dirty="0"/>
              <a:t> </a:t>
            </a:r>
            <a:r>
              <a:rPr dirty="0"/>
              <a:t>indicators</a:t>
            </a:r>
            <a:r>
              <a:rPr spc="55" dirty="0"/>
              <a:t> </a:t>
            </a:r>
            <a:r>
              <a:rPr dirty="0"/>
              <a:t>of</a:t>
            </a:r>
            <a:r>
              <a:rPr spc="70" dirty="0"/>
              <a:t> </a:t>
            </a:r>
            <a:r>
              <a:rPr spc="-10" dirty="0"/>
              <a:t>churn.</a:t>
            </a:r>
            <a:endParaRPr sz="125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2416" y="1329927"/>
            <a:ext cx="6758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Arial MT"/>
                <a:cs typeface="Arial MT"/>
              </a:rPr>
              <a:t>most</a:t>
            </a:r>
            <a:r>
              <a:rPr sz="1750" spc="-60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important</a:t>
            </a:r>
            <a:r>
              <a:rPr sz="1750" spc="-60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features</a:t>
            </a:r>
            <a:r>
              <a:rPr sz="1750" spc="-60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for</a:t>
            </a:r>
            <a:r>
              <a:rPr sz="1750" spc="-55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our</a:t>
            </a:r>
            <a:r>
              <a:rPr sz="1750" spc="-50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final</a:t>
            </a:r>
            <a:r>
              <a:rPr sz="1750" spc="-50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model</a:t>
            </a:r>
            <a:r>
              <a:rPr sz="1750" spc="-35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are</a:t>
            </a:r>
            <a:r>
              <a:rPr sz="1750" spc="-60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all</a:t>
            </a:r>
            <a:r>
              <a:rPr sz="1750" spc="-35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from</a:t>
            </a:r>
            <a:r>
              <a:rPr sz="1750" spc="-65" dirty="0">
                <a:latin typeface="Arial MT"/>
                <a:cs typeface="Arial MT"/>
              </a:rPr>
              <a:t> </a:t>
            </a:r>
            <a:r>
              <a:rPr sz="1750" dirty="0">
                <a:latin typeface="Arial MT"/>
                <a:cs typeface="Arial MT"/>
              </a:rPr>
              <a:t>action</a:t>
            </a:r>
            <a:r>
              <a:rPr sz="1750" spc="-40" dirty="0">
                <a:latin typeface="Arial MT"/>
                <a:cs typeface="Arial MT"/>
              </a:rPr>
              <a:t> </a:t>
            </a:r>
            <a:r>
              <a:rPr sz="1750" spc="-10" dirty="0">
                <a:latin typeface="Arial MT"/>
                <a:cs typeface="Arial MT"/>
              </a:rPr>
              <a:t>phase.</a:t>
            </a:r>
            <a:endParaRPr sz="175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93063" y="2046732"/>
            <a:ext cx="3811524" cy="37465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9449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CONCULSION: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62468" y="2082846"/>
            <a:ext cx="7404100" cy="2743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2420" marR="6985" indent="-300355" algn="just">
              <a:lnSpc>
                <a:spcPct val="101000"/>
              </a:lnSpc>
              <a:spcBef>
                <a:spcPts val="110"/>
              </a:spcBef>
            </a:pP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spc="34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The</a:t>
            </a:r>
            <a:r>
              <a:rPr sz="1550" spc="434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company</a:t>
            </a:r>
            <a:r>
              <a:rPr sz="1550" spc="42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after</a:t>
            </a:r>
            <a:r>
              <a:rPr sz="1550" spc="409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identifying</a:t>
            </a:r>
            <a:r>
              <a:rPr sz="1550" spc="41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customers</a:t>
            </a:r>
            <a:r>
              <a:rPr sz="1550" spc="42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in</a:t>
            </a:r>
            <a:r>
              <a:rPr sz="1550" spc="434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action</a:t>
            </a:r>
            <a:r>
              <a:rPr sz="1550" spc="434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phase</a:t>
            </a:r>
            <a:r>
              <a:rPr sz="1550" spc="434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can</a:t>
            </a:r>
            <a:r>
              <a:rPr sz="1550" spc="434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spc="-20" dirty="0">
                <a:latin typeface="Verdana" panose="020B0604030504040204"/>
                <a:cs typeface="Verdana" panose="020B0604030504040204"/>
              </a:rPr>
              <a:t>give </a:t>
            </a:r>
            <a:r>
              <a:rPr sz="1550" dirty="0">
                <a:latin typeface="Verdana" panose="020B0604030504040204"/>
                <a:cs typeface="Verdana" panose="020B0604030504040204"/>
              </a:rPr>
              <a:t>offers</a:t>
            </a:r>
            <a:r>
              <a:rPr sz="1550" spc="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for</a:t>
            </a:r>
            <a:r>
              <a:rPr sz="1550" spc="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increasing</a:t>
            </a:r>
            <a:r>
              <a:rPr sz="1550" spc="3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local</a:t>
            </a:r>
            <a:r>
              <a:rPr sz="1550" spc="7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incoming</a:t>
            </a:r>
            <a:r>
              <a:rPr sz="1550" spc="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and</a:t>
            </a:r>
            <a:r>
              <a:rPr sz="1550" spc="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outgoing</a:t>
            </a:r>
            <a:r>
              <a:rPr sz="1550" spc="7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minutes</a:t>
            </a:r>
            <a:r>
              <a:rPr sz="1550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of</a:t>
            </a:r>
            <a:r>
              <a:rPr sz="1550" spc="8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spc="-10" dirty="0">
                <a:latin typeface="Verdana" panose="020B0604030504040204"/>
                <a:cs typeface="Verdana" panose="020B0604030504040204"/>
              </a:rPr>
              <a:t>usage.</a:t>
            </a:r>
            <a:endParaRPr sz="1550">
              <a:latin typeface="Verdana" panose="020B0604030504040204"/>
              <a:cs typeface="Verdana" panose="020B0604030504040204"/>
            </a:endParaRPr>
          </a:p>
          <a:p>
            <a:pPr marL="312420" marR="5080" indent="-300355" algn="just">
              <a:lnSpc>
                <a:spcPct val="102000"/>
              </a:lnSpc>
              <a:spcBef>
                <a:spcPts val="875"/>
              </a:spcBef>
            </a:pP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spc="335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Customers</a:t>
            </a:r>
            <a:r>
              <a:rPr sz="1550" spc="40" dirty="0">
                <a:latin typeface="Verdana" panose="020B0604030504040204"/>
                <a:cs typeface="Verdana" panose="020B0604030504040204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are</a:t>
            </a:r>
            <a:r>
              <a:rPr sz="1550" spc="25" dirty="0">
                <a:latin typeface="Verdana" panose="020B0604030504040204"/>
                <a:cs typeface="Verdana" panose="020B0604030504040204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more</a:t>
            </a:r>
            <a:r>
              <a:rPr sz="1550" spc="35" dirty="0">
                <a:latin typeface="Verdana" panose="020B0604030504040204"/>
                <a:cs typeface="Verdana" panose="020B0604030504040204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keen</a:t>
            </a:r>
            <a:r>
              <a:rPr sz="1550" spc="35" dirty="0">
                <a:latin typeface="Verdana" panose="020B0604030504040204"/>
                <a:cs typeface="Verdana" panose="020B0604030504040204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towards</a:t>
            </a:r>
            <a:r>
              <a:rPr sz="1550" spc="35" dirty="0">
                <a:latin typeface="Verdana" panose="020B0604030504040204"/>
                <a:cs typeface="Verdana" panose="020B0604030504040204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the</a:t>
            </a:r>
            <a:r>
              <a:rPr sz="1550" spc="35" dirty="0">
                <a:latin typeface="Verdana" panose="020B0604030504040204"/>
                <a:cs typeface="Verdana" panose="020B0604030504040204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local</a:t>
            </a:r>
            <a:r>
              <a:rPr sz="1550" spc="35" dirty="0">
                <a:latin typeface="Verdana" panose="020B0604030504040204"/>
                <a:cs typeface="Verdana" panose="020B0604030504040204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incoming</a:t>
            </a:r>
            <a:r>
              <a:rPr sz="1550" spc="40" dirty="0">
                <a:latin typeface="Verdana" panose="020B0604030504040204"/>
                <a:cs typeface="Verdana" panose="020B0604030504040204"/>
              </a:rPr>
              <a:t> 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calls</a:t>
            </a:r>
            <a:r>
              <a:rPr sz="1550" spc="35" dirty="0">
                <a:latin typeface="Verdana" panose="020B0604030504040204"/>
                <a:cs typeface="Verdana" panose="020B0604030504040204"/>
              </a:rPr>
              <a:t>  </a:t>
            </a:r>
            <a:r>
              <a:rPr sz="1550" spc="-20" dirty="0">
                <a:latin typeface="Verdana" panose="020B0604030504040204"/>
                <a:cs typeface="Verdana" panose="020B0604030504040204"/>
              </a:rPr>
              <a:t>over </a:t>
            </a:r>
            <a:r>
              <a:rPr sz="1550" dirty="0">
                <a:latin typeface="Verdana" panose="020B0604030504040204"/>
                <a:cs typeface="Verdana" panose="020B0604030504040204"/>
              </a:rPr>
              <a:t>anything</a:t>
            </a:r>
            <a:r>
              <a:rPr sz="1550" spc="3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so,</a:t>
            </a:r>
            <a:r>
              <a:rPr sz="1550" spc="3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we</a:t>
            </a:r>
            <a:r>
              <a:rPr sz="1550" spc="37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can</a:t>
            </a:r>
            <a:r>
              <a:rPr sz="1550" spc="3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provide</a:t>
            </a:r>
            <a:r>
              <a:rPr sz="1550" spc="35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more</a:t>
            </a:r>
            <a:r>
              <a:rPr sz="1550" spc="3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free</a:t>
            </a:r>
            <a:r>
              <a:rPr sz="1550" spc="3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incoming</a:t>
            </a:r>
            <a:r>
              <a:rPr sz="1550" spc="3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calls</a:t>
            </a:r>
            <a:r>
              <a:rPr sz="1550" spc="3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and</a:t>
            </a:r>
            <a:r>
              <a:rPr sz="1550" spc="33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also</a:t>
            </a:r>
            <a:r>
              <a:rPr sz="1550" spc="3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spc="-25" dirty="0">
                <a:latin typeface="Verdana" panose="020B0604030504040204"/>
                <a:cs typeface="Verdana" panose="020B0604030504040204"/>
              </a:rPr>
              <a:t>we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can</a:t>
            </a:r>
            <a:r>
              <a:rPr sz="1550" spc="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reduce</a:t>
            </a:r>
            <a:r>
              <a:rPr sz="1550" spc="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the</a:t>
            </a:r>
            <a:r>
              <a:rPr sz="1550" spc="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outgoing</a:t>
            </a:r>
            <a:r>
              <a:rPr sz="1550" spc="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calls</a:t>
            </a:r>
            <a:r>
              <a:rPr sz="1550" spc="8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charges</a:t>
            </a:r>
            <a:r>
              <a:rPr sz="1550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for</a:t>
            </a:r>
            <a:r>
              <a:rPr sz="1550" spc="7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better</a:t>
            </a:r>
            <a:r>
              <a:rPr sz="1550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spc="-10" dirty="0">
                <a:latin typeface="Verdana" panose="020B0604030504040204"/>
                <a:cs typeface="Verdana" panose="020B0604030504040204"/>
              </a:rPr>
              <a:t>connectivity.</a:t>
            </a:r>
            <a:endParaRPr sz="15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latin typeface="Verdana" panose="020B0604030504040204"/>
                <a:cs typeface="Verdana" panose="020B0604030504040204"/>
              </a:rPr>
              <a:t>This</a:t>
            </a:r>
            <a:r>
              <a:rPr sz="1550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can</a:t>
            </a:r>
            <a:r>
              <a:rPr sz="1550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provide</a:t>
            </a:r>
            <a:r>
              <a:rPr sz="1550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an</a:t>
            </a:r>
            <a:r>
              <a:rPr sz="1550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advantage</a:t>
            </a:r>
            <a:r>
              <a:rPr sz="1550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over</a:t>
            </a:r>
            <a:r>
              <a:rPr sz="1550" spc="5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other</a:t>
            </a:r>
            <a:r>
              <a:rPr sz="1550" spc="3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operators</a:t>
            </a:r>
            <a:r>
              <a:rPr sz="1550" spc="3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in</a:t>
            </a:r>
            <a:r>
              <a:rPr sz="1550" spc="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the</a:t>
            </a:r>
            <a:r>
              <a:rPr sz="1550" spc="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spc="-10" dirty="0">
                <a:latin typeface="Verdana" panose="020B0604030504040204"/>
                <a:cs typeface="Verdana" panose="020B0604030504040204"/>
              </a:rPr>
              <a:t>market</a:t>
            </a:r>
            <a:endParaRPr sz="15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latin typeface="Verdana" panose="020B0604030504040204"/>
                <a:cs typeface="Verdana" panose="020B0604030504040204"/>
              </a:rPr>
              <a:t>The</a:t>
            </a:r>
            <a:r>
              <a:rPr sz="1550" spc="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roaming</a:t>
            </a:r>
            <a:r>
              <a:rPr sz="1550" spc="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charges</a:t>
            </a:r>
            <a:r>
              <a:rPr sz="1550" spc="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can</a:t>
            </a:r>
            <a:r>
              <a:rPr sz="1550" spc="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be</a:t>
            </a:r>
            <a:r>
              <a:rPr sz="1550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made</a:t>
            </a:r>
            <a:r>
              <a:rPr sz="1550" spc="7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lesser</a:t>
            </a:r>
            <a:r>
              <a:rPr sz="1550" spc="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by</a:t>
            </a:r>
            <a:r>
              <a:rPr sz="1550" spc="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giving</a:t>
            </a:r>
            <a:r>
              <a:rPr sz="1550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spc="-10" dirty="0">
                <a:latin typeface="Verdana" panose="020B0604030504040204"/>
                <a:cs typeface="Verdana" panose="020B0604030504040204"/>
              </a:rPr>
              <a:t>offers.</a:t>
            </a:r>
            <a:endParaRPr sz="15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latin typeface="Verdana" panose="020B0604030504040204"/>
                <a:cs typeface="Verdana" panose="020B0604030504040204"/>
              </a:rPr>
              <a:t>More</a:t>
            </a:r>
            <a:r>
              <a:rPr sz="1550" spc="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importantly</a:t>
            </a:r>
            <a:r>
              <a:rPr sz="1550" spc="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we</a:t>
            </a:r>
            <a:r>
              <a:rPr sz="1550" spc="7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can</a:t>
            </a:r>
            <a:r>
              <a:rPr sz="1550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provide</a:t>
            </a:r>
            <a:r>
              <a:rPr sz="1550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free</a:t>
            </a:r>
            <a:r>
              <a:rPr sz="1550" spc="7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incoming</a:t>
            </a:r>
            <a:r>
              <a:rPr sz="1550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calls</a:t>
            </a:r>
            <a:r>
              <a:rPr sz="1550" spc="6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on</a:t>
            </a:r>
            <a:r>
              <a:rPr sz="1550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spc="-10" dirty="0">
                <a:latin typeface="Verdana" panose="020B0604030504040204"/>
                <a:cs typeface="Verdana" panose="020B0604030504040204"/>
              </a:rPr>
              <a:t>roaming.</a:t>
            </a:r>
            <a:endParaRPr sz="155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latin typeface="Verdana" panose="020B0604030504040204"/>
                <a:cs typeface="Verdana" panose="020B0604030504040204"/>
              </a:rPr>
              <a:t>We</a:t>
            </a:r>
            <a:r>
              <a:rPr sz="1550" spc="2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can</a:t>
            </a:r>
            <a:r>
              <a:rPr sz="1550" spc="5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provide</a:t>
            </a:r>
            <a:r>
              <a:rPr sz="1550" spc="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attractive</a:t>
            </a:r>
            <a:r>
              <a:rPr sz="1550" spc="2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offers</a:t>
            </a:r>
            <a:r>
              <a:rPr sz="1550" spc="5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and</a:t>
            </a:r>
            <a:r>
              <a:rPr sz="1550" spc="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packages</a:t>
            </a:r>
            <a:r>
              <a:rPr sz="1550" spc="3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for</a:t>
            </a:r>
            <a:r>
              <a:rPr sz="1550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dirty="0">
                <a:latin typeface="Verdana" panose="020B0604030504040204"/>
                <a:cs typeface="Verdana" panose="020B0604030504040204"/>
              </a:rPr>
              <a:t>the</a:t>
            </a:r>
            <a:r>
              <a:rPr sz="1550" spc="45" dirty="0">
                <a:latin typeface="Verdana" panose="020B0604030504040204"/>
                <a:cs typeface="Verdana" panose="020B0604030504040204"/>
              </a:rPr>
              <a:t> </a:t>
            </a:r>
            <a:r>
              <a:rPr sz="1550" spc="-10" dirty="0">
                <a:latin typeface="Verdana" panose="020B0604030504040204"/>
                <a:cs typeface="Verdana" panose="020B0604030504040204"/>
              </a:rPr>
              <a:t>customers.</a:t>
            </a:r>
            <a:endParaRPr sz="15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8858"/>
            <a:ext cx="10692765" cy="6022975"/>
            <a:chOff x="0" y="768858"/>
            <a:chExt cx="10692765" cy="60229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290059"/>
              <a:ext cx="399287" cy="24963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72668"/>
              <a:ext cx="10692765" cy="6014085"/>
            </a:xfrm>
            <a:custGeom>
              <a:avLst/>
              <a:gdLst/>
              <a:ahLst/>
              <a:cxnLst/>
              <a:rect l="l" t="t" r="r" b="b"/>
              <a:pathLst>
                <a:path w="10692765" h="6014084">
                  <a:moveTo>
                    <a:pt x="10692384" y="6013703"/>
                  </a:moveTo>
                  <a:lnTo>
                    <a:pt x="0" y="6013703"/>
                  </a:lnTo>
                  <a:lnTo>
                    <a:pt x="0" y="0"/>
                  </a:lnTo>
                  <a:lnTo>
                    <a:pt x="10692384" y="0"/>
                  </a:lnTo>
                  <a:lnTo>
                    <a:pt x="10692384" y="60137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7311" y="768858"/>
              <a:ext cx="4197095" cy="60228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37092" y="772667"/>
              <a:ext cx="5255895" cy="6014085"/>
            </a:xfrm>
            <a:custGeom>
              <a:avLst/>
              <a:gdLst/>
              <a:ahLst/>
              <a:cxnLst/>
              <a:rect l="l" t="t" r="r" b="b"/>
              <a:pathLst>
                <a:path w="5255895" h="6014084">
                  <a:moveTo>
                    <a:pt x="5255292" y="6013704"/>
                  </a:moveTo>
                  <a:lnTo>
                    <a:pt x="971081" y="6013704"/>
                  </a:lnTo>
                  <a:lnTo>
                    <a:pt x="0" y="0"/>
                  </a:lnTo>
                  <a:lnTo>
                    <a:pt x="5255292" y="0"/>
                  </a:lnTo>
                  <a:lnTo>
                    <a:pt x="5255292" y="6013704"/>
                  </a:lnTo>
                  <a:close/>
                </a:path>
              </a:pathLst>
            </a:custGeom>
            <a:solidFill>
              <a:srgbClr val="3F77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843" y="2124455"/>
              <a:ext cx="3396996" cy="33908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04148" y="3265282"/>
            <a:ext cx="4669155" cy="1095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0" dirty="0">
                <a:solidFill>
                  <a:srgbClr val="FFFFFF"/>
                </a:solidFill>
              </a:rPr>
              <a:t>THANK</a:t>
            </a:r>
            <a:r>
              <a:rPr sz="7000" spc="-140" dirty="0">
                <a:solidFill>
                  <a:srgbClr val="FFFFFF"/>
                </a:solidFill>
              </a:rPr>
              <a:t> </a:t>
            </a:r>
            <a:r>
              <a:rPr sz="7000" spc="-25" dirty="0">
                <a:solidFill>
                  <a:srgbClr val="FFFFFF"/>
                </a:solidFill>
              </a:rPr>
              <a:t>YOU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881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pc="-80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pc="-10" dirty="0">
                <a:solidFill>
                  <a:srgbClr val="3F7718"/>
                </a:solidFill>
                <a:latin typeface="Calibri" panose="020F0502020204030204"/>
                <a:cs typeface="Calibri" panose="020F0502020204030204"/>
              </a:rPr>
              <a:t>OBJECTIVES</a:t>
            </a:r>
            <a:r>
              <a:rPr spc="-10" dirty="0">
                <a:solidFill>
                  <a:srgbClr val="1A1F2B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pc="-10" dirty="0">
              <a:solidFill>
                <a:srgbClr val="1A1F2B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468" y="3196870"/>
            <a:ext cx="166370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-9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endParaRPr sz="12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468" y="1971581"/>
            <a:ext cx="7350125" cy="2045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marR="5080" indent="-300355">
              <a:lnSpc>
                <a:spcPct val="102000"/>
              </a:lnSpc>
              <a:spcBef>
                <a:spcPts val="95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latin typeface="Calibri" panose="020F0502020204030204"/>
                <a:cs typeface="Calibri" panose="020F0502020204030204"/>
              </a:rPr>
              <a:t>The</a:t>
            </a:r>
            <a:r>
              <a:rPr sz="155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business</a:t>
            </a:r>
            <a:r>
              <a:rPr sz="155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objective</a:t>
            </a:r>
            <a:r>
              <a:rPr sz="155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is</a:t>
            </a:r>
            <a:r>
              <a:rPr sz="155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to</a:t>
            </a:r>
            <a:r>
              <a:rPr sz="155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155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the</a:t>
            </a:r>
            <a:r>
              <a:rPr sz="155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churn</a:t>
            </a:r>
            <a:r>
              <a:rPr sz="1550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in</a:t>
            </a:r>
            <a:r>
              <a:rPr sz="155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the</a:t>
            </a:r>
            <a:r>
              <a:rPr sz="1550" spc="8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last</a:t>
            </a:r>
            <a:r>
              <a:rPr sz="155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(i.e.the</a:t>
            </a:r>
            <a:r>
              <a:rPr sz="155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ninth)month</a:t>
            </a:r>
            <a:r>
              <a:rPr sz="1550" spc="8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using</a:t>
            </a:r>
            <a:r>
              <a:rPr sz="155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1550" dirty="0">
                <a:latin typeface="Calibri" panose="020F0502020204030204"/>
                <a:cs typeface="Calibri" panose="020F0502020204030204"/>
              </a:rPr>
              <a:t>data</a:t>
            </a:r>
            <a:r>
              <a:rPr sz="155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(features)</a:t>
            </a:r>
            <a:r>
              <a:rPr sz="155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from the</a:t>
            </a:r>
            <a:r>
              <a:rPr sz="155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first</a:t>
            </a:r>
            <a:r>
              <a:rPr sz="155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three</a:t>
            </a:r>
            <a:r>
              <a:rPr sz="155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spc="-20" dirty="0">
                <a:latin typeface="Calibri" panose="020F0502020204030204"/>
                <a:cs typeface="Calibri" panose="020F0502020204030204"/>
              </a:rPr>
              <a:t>months.To</a:t>
            </a:r>
            <a:r>
              <a:rPr sz="155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do</a:t>
            </a:r>
            <a:r>
              <a:rPr sz="155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this</a:t>
            </a:r>
            <a:r>
              <a:rPr sz="155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task</a:t>
            </a:r>
            <a:r>
              <a:rPr sz="155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well,</a:t>
            </a:r>
            <a:r>
              <a:rPr sz="155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understanding</a:t>
            </a:r>
            <a:r>
              <a:rPr sz="155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1550" dirty="0">
                <a:latin typeface="Calibri" panose="020F0502020204030204"/>
                <a:cs typeface="Calibri" panose="020F0502020204030204"/>
              </a:rPr>
              <a:t>typical</a:t>
            </a:r>
            <a:r>
              <a:rPr sz="155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customer</a:t>
            </a:r>
            <a:r>
              <a:rPr sz="155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behavior</a:t>
            </a:r>
            <a:r>
              <a:rPr sz="155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during</a:t>
            </a:r>
            <a:r>
              <a:rPr sz="155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churn</a:t>
            </a:r>
            <a:r>
              <a:rPr sz="155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will</a:t>
            </a:r>
            <a:r>
              <a:rPr sz="1550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be</a:t>
            </a:r>
            <a:r>
              <a:rPr sz="1550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spc="-10" dirty="0">
                <a:latin typeface="Calibri" panose="020F0502020204030204"/>
                <a:cs typeface="Calibri" panose="020F0502020204030204"/>
              </a:rPr>
              <a:t>helpful.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latin typeface="Calibri" panose="020F0502020204030204"/>
                <a:cs typeface="Calibri" panose="020F0502020204030204"/>
              </a:rPr>
              <a:t>Highligting</a:t>
            </a:r>
            <a:r>
              <a:rPr sz="1550" spc="10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the</a:t>
            </a:r>
            <a:r>
              <a:rPr sz="1550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main</a:t>
            </a:r>
            <a:r>
              <a:rPr sz="155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variables/factors</a:t>
            </a:r>
            <a:r>
              <a:rPr sz="155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influencing</a:t>
            </a:r>
            <a:r>
              <a:rPr sz="1550" spc="10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the</a:t>
            </a:r>
            <a:r>
              <a:rPr sz="155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Customer</a:t>
            </a:r>
            <a:r>
              <a:rPr sz="155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spc="-10" dirty="0">
                <a:latin typeface="Calibri" panose="020F0502020204030204"/>
                <a:cs typeface="Calibri" panose="020F0502020204030204"/>
              </a:rPr>
              <a:t>churn.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312420" marR="463550">
              <a:lnSpc>
                <a:spcPct val="102000"/>
              </a:lnSpc>
              <a:spcBef>
                <a:spcPts val="865"/>
              </a:spcBef>
            </a:pPr>
            <a:r>
              <a:rPr sz="1550" dirty="0">
                <a:latin typeface="Calibri" panose="020F0502020204030204"/>
                <a:cs typeface="Calibri" panose="020F0502020204030204"/>
              </a:rPr>
              <a:t>Use</a:t>
            </a:r>
            <a:r>
              <a:rPr sz="155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various</a:t>
            </a:r>
            <a:r>
              <a:rPr sz="155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ML</a:t>
            </a:r>
            <a:r>
              <a:rPr sz="155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algorithms</a:t>
            </a:r>
            <a:r>
              <a:rPr sz="155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to</a:t>
            </a:r>
            <a:r>
              <a:rPr sz="155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build</a:t>
            </a:r>
            <a:r>
              <a:rPr sz="155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prediction</a:t>
            </a:r>
            <a:r>
              <a:rPr sz="155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models,</a:t>
            </a:r>
            <a:r>
              <a:rPr sz="155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evaluate</a:t>
            </a:r>
            <a:r>
              <a:rPr sz="155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the</a:t>
            </a:r>
            <a:r>
              <a:rPr sz="1550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accuracy</a:t>
            </a:r>
            <a:r>
              <a:rPr sz="155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spc="-25" dirty="0">
                <a:latin typeface="Calibri" panose="020F0502020204030204"/>
                <a:cs typeface="Calibri" panose="020F0502020204030204"/>
              </a:rPr>
              <a:t>and </a:t>
            </a:r>
            <a:r>
              <a:rPr sz="1550" dirty="0">
                <a:latin typeface="Calibri" panose="020F0502020204030204"/>
                <a:cs typeface="Calibri" panose="020F0502020204030204"/>
              </a:rPr>
              <a:t>performance</a:t>
            </a:r>
            <a:r>
              <a:rPr sz="155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of</a:t>
            </a:r>
            <a:r>
              <a:rPr sz="155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the</a:t>
            </a:r>
            <a:r>
              <a:rPr sz="155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spc="-10" dirty="0">
                <a:latin typeface="Calibri" panose="020F0502020204030204"/>
                <a:cs typeface="Calibri" panose="020F0502020204030204"/>
              </a:rPr>
              <a:t>models.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latin typeface="Calibri" panose="020F0502020204030204"/>
                <a:cs typeface="Calibri" panose="020F0502020204030204"/>
              </a:rPr>
              <a:t>Finding</a:t>
            </a:r>
            <a:r>
              <a:rPr sz="1550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out</a:t>
            </a:r>
            <a:r>
              <a:rPr sz="155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the</a:t>
            </a:r>
            <a:r>
              <a:rPr sz="155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best</a:t>
            </a:r>
            <a:r>
              <a:rPr sz="155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model</a:t>
            </a:r>
            <a:r>
              <a:rPr sz="155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for</a:t>
            </a:r>
            <a:r>
              <a:rPr sz="155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our</a:t>
            </a:r>
            <a:r>
              <a:rPr sz="155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business</a:t>
            </a:r>
            <a:r>
              <a:rPr sz="155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case</a:t>
            </a:r>
            <a:r>
              <a:rPr sz="155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and</a:t>
            </a:r>
            <a:r>
              <a:rPr sz="155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providing</a:t>
            </a:r>
            <a:r>
              <a:rPr sz="155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dirty="0">
                <a:latin typeface="Calibri" panose="020F0502020204030204"/>
                <a:cs typeface="Calibri" panose="020F0502020204030204"/>
              </a:rPr>
              <a:t>executive</a:t>
            </a:r>
            <a:r>
              <a:rPr sz="155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550" spc="-10" dirty="0">
                <a:latin typeface="Calibri" panose="020F0502020204030204"/>
                <a:cs typeface="Calibri" panose="020F0502020204030204"/>
              </a:rPr>
              <a:t>summary.</a:t>
            </a:r>
            <a:endParaRPr sz="15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938" y="974904"/>
            <a:ext cx="672020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dirty="0"/>
              <a:t>Process</a:t>
            </a:r>
            <a:r>
              <a:rPr sz="2450" spc="-55" dirty="0"/>
              <a:t> </a:t>
            </a:r>
            <a:r>
              <a:rPr sz="2450" dirty="0"/>
              <a:t>and</a:t>
            </a:r>
            <a:r>
              <a:rPr sz="2450" spc="-60" dirty="0"/>
              <a:t> </a:t>
            </a:r>
            <a:r>
              <a:rPr sz="2450" dirty="0"/>
              <a:t>Methodologies</a:t>
            </a:r>
            <a:r>
              <a:rPr sz="2450" spc="-75" dirty="0"/>
              <a:t> </a:t>
            </a:r>
            <a:r>
              <a:rPr sz="2450" dirty="0"/>
              <a:t>followed</a:t>
            </a:r>
            <a:r>
              <a:rPr sz="2450" spc="-60" dirty="0"/>
              <a:t> </a:t>
            </a:r>
            <a:r>
              <a:rPr sz="2450" dirty="0"/>
              <a:t>to</a:t>
            </a:r>
            <a:r>
              <a:rPr sz="2450" spc="-60" dirty="0"/>
              <a:t> </a:t>
            </a:r>
            <a:r>
              <a:rPr sz="2450" spc="-10" dirty="0"/>
              <a:t>analysis: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656357" y="1501175"/>
            <a:ext cx="4486275" cy="874394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413385" indent="-400685">
              <a:lnSpc>
                <a:spcPct val="100000"/>
              </a:lnSpc>
              <a:spcBef>
                <a:spcPts val="650"/>
              </a:spcBef>
              <a:buClr>
                <a:srgbClr val="90C126"/>
              </a:buClr>
              <a:buSzPct val="79000"/>
              <a:buFont typeface="Wingdings" panose="05000000000000000000"/>
              <a:buChar char=""/>
              <a:tabLst>
                <a:tab pos="412750" algn="l"/>
              </a:tabLst>
            </a:pPr>
            <a:r>
              <a:rPr sz="1400" u="sng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Data</a:t>
            </a:r>
            <a:r>
              <a:rPr sz="1400" u="sng" spc="-30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u="sng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cleaning</a:t>
            </a:r>
            <a:r>
              <a:rPr sz="1400" u="sng" spc="-10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u="sng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u="sng" spc="-35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u="sng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data</a:t>
            </a:r>
            <a:r>
              <a:rPr sz="1400" u="sng" spc="-25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u="sng" spc="-10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manipulation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.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537210" lvl="1" indent="-128905">
              <a:lnSpc>
                <a:spcPct val="100000"/>
              </a:lnSpc>
              <a:spcBef>
                <a:spcPts val="550"/>
              </a:spcBef>
              <a:buSzPct val="93000"/>
              <a:buAutoNum type="arabicPeriod"/>
              <a:tabLst>
                <a:tab pos="537210" algn="l"/>
              </a:tabLst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Check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handle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duplicate</a:t>
            </a:r>
            <a:r>
              <a:rPr sz="1400" spc="-5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data.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563880" lvl="1" indent="-154305">
              <a:lnSpc>
                <a:spcPct val="100000"/>
              </a:lnSpc>
              <a:spcBef>
                <a:spcPts val="540"/>
              </a:spcBef>
              <a:buSzPct val="93000"/>
              <a:buAutoNum type="arabicPeriod"/>
              <a:tabLst>
                <a:tab pos="563880" algn="l"/>
              </a:tabLst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Check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handle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NA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values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1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missing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values.</a:t>
            </a:r>
            <a:endParaRPr sz="1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7149" y="2418056"/>
            <a:ext cx="655700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3.Drop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columns,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if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it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contains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large</a:t>
            </a:r>
            <a:r>
              <a:rPr sz="1400" spc="-1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amount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of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missing</a:t>
            </a:r>
            <a:r>
              <a:rPr sz="1400" spc="-3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values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1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not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useful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for</a:t>
            </a:r>
            <a:endParaRPr sz="1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7149" y="2519277"/>
            <a:ext cx="3390265" cy="874394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analysis.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163195" indent="-154305">
              <a:lnSpc>
                <a:spcPct val="100000"/>
              </a:lnSpc>
              <a:spcBef>
                <a:spcPts val="550"/>
              </a:spcBef>
              <a:buSzPct val="93000"/>
              <a:buAutoNum type="arabicPeriod" startAt="4"/>
              <a:tabLst>
                <a:tab pos="163195" algn="l"/>
              </a:tabLst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Imputation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of</a:t>
            </a:r>
            <a:r>
              <a:rPr sz="1400" spc="-3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400" spc="-1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values,</a:t>
            </a:r>
            <a:r>
              <a:rPr sz="1400" spc="-3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if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necessary.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163195" indent="-154305">
              <a:lnSpc>
                <a:spcPct val="100000"/>
              </a:lnSpc>
              <a:spcBef>
                <a:spcPts val="540"/>
              </a:spcBef>
              <a:buSzPct val="93000"/>
              <a:buAutoNum type="arabicPeriod" startAt="4"/>
              <a:tabLst>
                <a:tab pos="163195" algn="l"/>
              </a:tabLst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Check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handle</a:t>
            </a:r>
            <a:r>
              <a:rPr sz="1400" spc="-3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outliers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in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data.</a:t>
            </a:r>
            <a:endParaRPr sz="1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357" y="3648463"/>
            <a:ext cx="5960745" cy="59245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413385" indent="-400685">
              <a:lnSpc>
                <a:spcPct val="100000"/>
              </a:lnSpc>
              <a:spcBef>
                <a:spcPts val="650"/>
              </a:spcBef>
              <a:buClr>
                <a:srgbClr val="90C126"/>
              </a:buClr>
              <a:buSzPct val="79000"/>
              <a:buFont typeface="Wingdings" panose="05000000000000000000"/>
              <a:buChar char=""/>
              <a:tabLst>
                <a:tab pos="412750" algn="l"/>
              </a:tabLst>
            </a:pPr>
            <a:r>
              <a:rPr sz="1400" u="sng" spc="-25" dirty="0">
                <a:solidFill>
                  <a:srgbClr val="2B3B42"/>
                </a:solidFill>
                <a:uFill>
                  <a:solidFill>
                    <a:srgbClr val="2B3B42"/>
                  </a:solidFill>
                </a:uFill>
                <a:latin typeface="Comic Sans MS" panose="030F0702030302020204"/>
                <a:cs typeface="Comic Sans MS" panose="030F0702030302020204"/>
              </a:rPr>
              <a:t>EDA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413385">
              <a:lnSpc>
                <a:spcPct val="100000"/>
              </a:lnSpc>
              <a:spcBef>
                <a:spcPts val="550"/>
              </a:spcBef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1.Univariate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data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analysis: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value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count,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distribution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of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variable</a:t>
            </a:r>
            <a:r>
              <a:rPr sz="1400" spc="-1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etc.</a:t>
            </a:r>
            <a:endParaRPr sz="1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7149" y="4283502"/>
            <a:ext cx="6251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2.Bivariate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data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analysis:</a:t>
            </a:r>
            <a:r>
              <a:rPr sz="1400" spc="-5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correlation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coefficients</a:t>
            </a:r>
            <a:r>
              <a:rPr sz="1400" spc="-5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pattern</a:t>
            </a:r>
            <a:r>
              <a:rPr sz="1400" spc="-6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between</a:t>
            </a:r>
            <a:r>
              <a:rPr sz="1400" spc="-5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endParaRPr sz="14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7149" y="4386204"/>
            <a:ext cx="4122420" cy="58928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variables</a:t>
            </a:r>
            <a:r>
              <a:rPr sz="1400" spc="-3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etc.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3.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Using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different</a:t>
            </a:r>
            <a:r>
              <a:rPr sz="1400" spc="-1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plot</a:t>
            </a:r>
            <a:r>
              <a:rPr sz="1400" spc="-5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like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count/bar/pie/hitmap</a:t>
            </a:r>
            <a:endParaRPr sz="1400">
              <a:latin typeface="Comic Sans MS" panose="030F0702030302020204"/>
              <a:cs typeface="Comic Sans MS" panose="030F0702030302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310" y="4978146"/>
            <a:ext cx="8155305" cy="1507490"/>
            <a:chOff x="194310" y="4978146"/>
            <a:chExt cx="8155305" cy="1507490"/>
          </a:xfrm>
        </p:grpSpPr>
        <p:sp>
          <p:nvSpPr>
            <p:cNvPr id="10" name="object 10"/>
            <p:cNvSpPr/>
            <p:nvPr/>
          </p:nvSpPr>
          <p:spPr>
            <a:xfrm>
              <a:off x="202692" y="4986528"/>
              <a:ext cx="8138159" cy="1490980"/>
            </a:xfrm>
            <a:custGeom>
              <a:avLst/>
              <a:gdLst/>
              <a:ahLst/>
              <a:cxnLst/>
              <a:rect l="l" t="t" r="r" b="b"/>
              <a:pathLst>
                <a:path w="8138159" h="1490979">
                  <a:moveTo>
                    <a:pt x="7392924" y="1490471"/>
                  </a:moveTo>
                  <a:lnTo>
                    <a:pt x="7392924" y="1118616"/>
                  </a:lnTo>
                  <a:lnTo>
                    <a:pt x="0" y="1118616"/>
                  </a:lnTo>
                  <a:lnTo>
                    <a:pt x="0" y="373379"/>
                  </a:lnTo>
                  <a:lnTo>
                    <a:pt x="7392924" y="373379"/>
                  </a:lnTo>
                  <a:lnTo>
                    <a:pt x="7392924" y="0"/>
                  </a:lnTo>
                  <a:lnTo>
                    <a:pt x="8138159" y="745235"/>
                  </a:lnTo>
                  <a:lnTo>
                    <a:pt x="7392924" y="1490471"/>
                  </a:lnTo>
                  <a:close/>
                </a:path>
              </a:pathLst>
            </a:custGeom>
            <a:solidFill>
              <a:srgbClr val="90C1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2692" y="4986528"/>
              <a:ext cx="8138159" cy="1490980"/>
            </a:xfrm>
            <a:custGeom>
              <a:avLst/>
              <a:gdLst/>
              <a:ahLst/>
              <a:cxnLst/>
              <a:rect l="l" t="t" r="r" b="b"/>
              <a:pathLst>
                <a:path w="8138159" h="1490979">
                  <a:moveTo>
                    <a:pt x="0" y="373379"/>
                  </a:moveTo>
                  <a:lnTo>
                    <a:pt x="7392924" y="373379"/>
                  </a:lnTo>
                  <a:lnTo>
                    <a:pt x="7392924" y="0"/>
                  </a:lnTo>
                  <a:lnTo>
                    <a:pt x="8138159" y="745235"/>
                  </a:lnTo>
                  <a:lnTo>
                    <a:pt x="7392924" y="1490471"/>
                  </a:lnTo>
                  <a:lnTo>
                    <a:pt x="7392924" y="1118616"/>
                  </a:lnTo>
                  <a:lnTo>
                    <a:pt x="0" y="1118616"/>
                  </a:lnTo>
                  <a:lnTo>
                    <a:pt x="0" y="373379"/>
                  </a:lnTo>
                  <a:close/>
                </a:path>
              </a:pathLst>
            </a:custGeom>
            <a:ln w="16764">
              <a:solidFill>
                <a:srgbClr val="3A50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02692" y="5359907"/>
            <a:ext cx="1374775" cy="771525"/>
          </a:xfrm>
          <a:prstGeom prst="rect">
            <a:avLst/>
          </a:prstGeom>
          <a:solidFill>
            <a:srgbClr val="C32F1A"/>
          </a:solidFill>
          <a:ln w="16763">
            <a:solidFill>
              <a:srgbClr val="500E05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12395" marR="107315" indent="-635" algn="ctr">
              <a:lnSpc>
                <a:spcPct val="100000"/>
              </a:lnSpc>
              <a:spcBef>
                <a:spcPts val="465"/>
              </a:spcBef>
            </a:pPr>
            <a:r>
              <a:rPr sz="1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Understanding </a:t>
            </a:r>
            <a:r>
              <a:rPr sz="1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EDA</a:t>
            </a:r>
            <a:endParaRPr sz="1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5732" y="5359907"/>
            <a:ext cx="1374775" cy="771525"/>
          </a:xfrm>
          <a:prstGeom prst="rect">
            <a:avLst/>
          </a:prstGeom>
          <a:solidFill>
            <a:srgbClr val="C32F1A"/>
          </a:solidFill>
          <a:ln w="16763">
            <a:solidFill>
              <a:srgbClr val="500E05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79705" marR="171450" algn="ctr">
              <a:lnSpc>
                <a:spcPct val="100000"/>
              </a:lnSpc>
              <a:spcBef>
                <a:spcPts val="465"/>
              </a:spcBef>
            </a:pPr>
            <a:r>
              <a:rPr sz="1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Handling</a:t>
            </a:r>
            <a:r>
              <a:rPr sz="140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Class imbalance</a:t>
            </a:r>
            <a:endParaRPr sz="1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91256" y="5359907"/>
            <a:ext cx="1132840" cy="771525"/>
          </a:xfrm>
          <a:prstGeom prst="rect">
            <a:avLst/>
          </a:prstGeom>
          <a:solidFill>
            <a:srgbClr val="C32F1A"/>
          </a:solidFill>
          <a:ln w="16764">
            <a:solidFill>
              <a:srgbClr val="500E05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80645" marR="201930">
              <a:lnSpc>
                <a:spcPct val="100000"/>
              </a:lnSpc>
              <a:spcBef>
                <a:spcPts val="445"/>
              </a:spcBef>
            </a:pPr>
            <a:r>
              <a:rPr sz="105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Model</a:t>
            </a:r>
            <a:r>
              <a:rPr sz="1050" spc="-2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Building </a:t>
            </a:r>
            <a:r>
              <a:rPr sz="105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Using</a:t>
            </a:r>
            <a:r>
              <a:rPr sz="1050" spc="-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Logistic </a:t>
            </a:r>
            <a:r>
              <a:rPr sz="105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Regression</a:t>
            </a:r>
            <a:r>
              <a:rPr sz="1050" spc="-5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</a:t>
            </a:r>
            <a:r>
              <a:rPr sz="1050" spc="-25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and</a:t>
            </a:r>
            <a:r>
              <a:rPr sz="1050" spc="-10" dirty="0">
                <a:solidFill>
                  <a:srgbClr val="FFFFFF"/>
                </a:solidFill>
                <a:latin typeface="Corbel" panose="020B0503020204020204"/>
                <a:cs typeface="Corbel" panose="020B0503020204020204"/>
              </a:rPr>
              <a:t> DecisionTree</a:t>
            </a:r>
            <a:endParaRPr sz="1050">
              <a:latin typeface="Corbel" panose="020B0503020204020204"/>
              <a:cs typeface="Corbel" panose="020B0503020204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5988" y="5359907"/>
            <a:ext cx="1373505" cy="771525"/>
          </a:xfrm>
          <a:prstGeom prst="rect">
            <a:avLst/>
          </a:prstGeom>
          <a:solidFill>
            <a:srgbClr val="C32F1A"/>
          </a:solidFill>
          <a:ln w="16764">
            <a:solidFill>
              <a:srgbClr val="500E05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6360" marR="80010" indent="-635" algn="ctr">
              <a:lnSpc>
                <a:spcPct val="100000"/>
              </a:lnSpc>
              <a:spcBef>
                <a:spcPts val="465"/>
              </a:spcBef>
            </a:pPr>
            <a:r>
              <a:rPr sz="14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Feature </a:t>
            </a:r>
            <a:r>
              <a:rPr sz="14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Selection</a:t>
            </a:r>
            <a:r>
              <a:rPr sz="14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using </a:t>
            </a:r>
            <a:r>
              <a:rPr sz="14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RFECV</a:t>
            </a:r>
            <a:endParaRPr sz="1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53328" y="5359907"/>
            <a:ext cx="1554480" cy="771525"/>
          </a:xfrm>
          <a:prstGeom prst="rect">
            <a:avLst/>
          </a:prstGeom>
          <a:solidFill>
            <a:srgbClr val="C32F1A"/>
          </a:solidFill>
          <a:ln w="16763">
            <a:solidFill>
              <a:srgbClr val="500E05"/>
            </a:solidFill>
          </a:ln>
        </p:spPr>
        <p:txBody>
          <a:bodyPr vert="horz" wrap="square" lIns="0" tIns="165100" rIns="0" bIns="0" rtlCol="0">
            <a:spAutoFit/>
          </a:bodyPr>
          <a:lstStyle/>
          <a:p>
            <a:pPr marL="89535" marR="82550" indent="357505">
              <a:lnSpc>
                <a:spcPct val="101000"/>
              </a:lnSpc>
              <a:spcBef>
                <a:spcPts val="1300"/>
              </a:spcBef>
            </a:pPr>
            <a:r>
              <a:rPr sz="14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Business Recommendation</a:t>
            </a:r>
            <a:endParaRPr sz="1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0961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Methodologies</a:t>
            </a:r>
            <a:r>
              <a:rPr sz="2800" spc="-25" dirty="0"/>
              <a:t> </a:t>
            </a:r>
            <a:r>
              <a:rPr sz="2800" dirty="0"/>
              <a:t>followed</a:t>
            </a:r>
            <a:r>
              <a:rPr sz="2800" spc="-30" dirty="0"/>
              <a:t> </a:t>
            </a:r>
            <a:r>
              <a:rPr sz="2800" dirty="0"/>
              <a:t>to </a:t>
            </a:r>
            <a:r>
              <a:rPr sz="2800" spc="-10" dirty="0"/>
              <a:t>analysis: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62443" y="2082578"/>
            <a:ext cx="6868159" cy="28568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  <a:tabLst>
                <a:tab pos="312420" algn="l"/>
              </a:tabLst>
            </a:pPr>
            <a:r>
              <a:rPr sz="110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10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Feature</a:t>
            </a:r>
            <a:r>
              <a:rPr sz="1400" spc="-1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Scaling</a:t>
            </a:r>
            <a:r>
              <a:rPr sz="1400" spc="-1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&amp;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Dummy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Variables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encoding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of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data.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tabLst>
                <a:tab pos="312420" algn="l"/>
              </a:tabLst>
            </a:pPr>
            <a:r>
              <a:rPr sz="125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2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550" dirty="0">
                <a:latin typeface="Times New Roman" panose="02020603050405020304"/>
                <a:cs typeface="Times New Roman" panose="02020603050405020304"/>
              </a:rPr>
              <a:t>Splitting</a:t>
            </a:r>
            <a:r>
              <a:rPr sz="15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55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155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15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dirty="0">
                <a:latin typeface="Times New Roman" panose="02020603050405020304"/>
                <a:cs typeface="Times New Roman" panose="02020603050405020304"/>
              </a:rPr>
              <a:t>Test</a:t>
            </a:r>
            <a:r>
              <a:rPr sz="155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dirty="0">
                <a:latin typeface="Times New Roman" panose="02020603050405020304"/>
                <a:cs typeface="Times New Roman" panose="02020603050405020304"/>
              </a:rPr>
              <a:t>and Train</a:t>
            </a:r>
            <a:r>
              <a:rPr sz="155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50" spc="-10" dirty="0">
                <a:latin typeface="Times New Roman" panose="02020603050405020304"/>
                <a:cs typeface="Times New Roman" panose="02020603050405020304"/>
              </a:rPr>
              <a:t>dataset</a:t>
            </a: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312420" marR="361950" indent="-300355">
              <a:lnSpc>
                <a:spcPct val="101000"/>
              </a:lnSpc>
              <a:spcBef>
                <a:spcPts val="845"/>
              </a:spcBef>
              <a:tabLst>
                <a:tab pos="312420" algn="l"/>
              </a:tabLst>
            </a:pPr>
            <a:r>
              <a:rPr sz="110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10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Classification</a:t>
            </a:r>
            <a:r>
              <a:rPr sz="1400" spc="-3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technique: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logistic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regression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used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for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model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making</a:t>
            </a:r>
            <a:r>
              <a:rPr sz="1400" spc="-4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prediction.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413385" marR="5080" indent="-401320">
              <a:lnSpc>
                <a:spcPct val="152000"/>
              </a:lnSpc>
              <a:spcBef>
                <a:spcPts val="5"/>
              </a:spcBef>
              <a:tabLst>
                <a:tab pos="312420" algn="l"/>
              </a:tabLst>
            </a:pPr>
            <a:r>
              <a:rPr sz="110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10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Evaluation</a:t>
            </a:r>
            <a:r>
              <a:rPr sz="1400" spc="-3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400" spc="-5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model</a:t>
            </a:r>
            <a:r>
              <a:rPr sz="1400" spc="-6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by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using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different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metrics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like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Specificity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3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sensitivity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or</a:t>
            </a:r>
            <a:r>
              <a:rPr sz="1400" spc="-2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precision</a:t>
            </a:r>
            <a:r>
              <a:rPr sz="1400" spc="-5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3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Recall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  <a:tabLst>
                <a:tab pos="312420" algn="l"/>
              </a:tabLst>
            </a:pPr>
            <a:r>
              <a:rPr sz="110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10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Validation</a:t>
            </a:r>
            <a:r>
              <a:rPr sz="1400" spc="-4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of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the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model.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  <a:tabLst>
                <a:tab pos="312420" algn="l"/>
              </a:tabLst>
            </a:pPr>
            <a:r>
              <a:rPr sz="110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10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Model</a:t>
            </a:r>
            <a:r>
              <a:rPr sz="1400" spc="-5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presentation.</a:t>
            </a:r>
            <a:endParaRPr sz="1400">
              <a:latin typeface="Comic Sans MS" panose="030F0702030302020204"/>
              <a:cs typeface="Comic Sans MS" panose="030F0702030302020204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  <a:tabLst>
                <a:tab pos="312420" algn="l"/>
              </a:tabLst>
            </a:pPr>
            <a:r>
              <a:rPr sz="1100" spc="-5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</a:t>
            </a:r>
            <a:r>
              <a:rPr sz="1100" dirty="0">
                <a:solidFill>
                  <a:srgbClr val="90C126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Conclusions</a:t>
            </a:r>
            <a:r>
              <a:rPr sz="1400" spc="-6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and</a:t>
            </a:r>
            <a:r>
              <a:rPr sz="1400" spc="-25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400" spc="-10" dirty="0">
                <a:solidFill>
                  <a:srgbClr val="2B3B42"/>
                </a:solidFill>
                <a:latin typeface="Comic Sans MS" panose="030F0702030302020204"/>
                <a:cs typeface="Comic Sans MS" panose="030F0702030302020204"/>
              </a:rPr>
              <a:t>recommendations.</a:t>
            </a:r>
            <a:endParaRPr sz="1400">
              <a:latin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0961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Methodologies</a:t>
            </a:r>
            <a:r>
              <a:rPr sz="2800" spc="-25" dirty="0"/>
              <a:t> </a:t>
            </a:r>
            <a:r>
              <a:rPr sz="2800" dirty="0"/>
              <a:t>followed</a:t>
            </a:r>
            <a:r>
              <a:rPr sz="2800" spc="-30" dirty="0"/>
              <a:t> </a:t>
            </a:r>
            <a:r>
              <a:rPr sz="2800" dirty="0"/>
              <a:t>to </a:t>
            </a:r>
            <a:r>
              <a:rPr sz="2800" spc="-10" dirty="0"/>
              <a:t>analysis: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30580" y="2028444"/>
            <a:ext cx="2364105" cy="2537460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80645" marR="354330">
              <a:lnSpc>
                <a:spcPct val="102000"/>
              </a:lnSpc>
              <a:spcBef>
                <a:spcPts val="275"/>
              </a:spcBef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200" spc="8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Sourcing,</a:t>
            </a:r>
            <a:r>
              <a:rPr sz="1200" spc="7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clearing</a:t>
            </a:r>
            <a:r>
              <a:rPr sz="1200" spc="7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preparation: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0365" marR="621030" indent="-300355" algn="just">
              <a:lnSpc>
                <a:spcPct val="102000"/>
              </a:lnSpc>
              <a:buAutoNum type="arabicPeriod"/>
              <a:tabLst>
                <a:tab pos="380365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Read</a:t>
            </a:r>
            <a:r>
              <a:rPr sz="1200" spc="1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200" spc="4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200" spc="3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from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sources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0365" marR="149860" indent="-300355" algn="just">
              <a:lnSpc>
                <a:spcPct val="102000"/>
              </a:lnSpc>
              <a:spcBef>
                <a:spcPts val="5"/>
              </a:spcBef>
              <a:buAutoNum type="arabicPeriod"/>
              <a:tabLst>
                <a:tab pos="380365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Convert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200" spc="3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clean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format</a:t>
            </a:r>
            <a:r>
              <a:rPr sz="1200" spc="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so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it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200" spc="4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suitable</a:t>
            </a:r>
            <a:r>
              <a:rPr sz="1200" spc="4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analysis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0365" marR="222885" indent="-300355" algn="just">
              <a:lnSpc>
                <a:spcPct val="102000"/>
              </a:lnSpc>
              <a:buAutoNum type="arabicPeriod"/>
              <a:tabLst>
                <a:tab pos="380365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Remove</a:t>
            </a:r>
            <a:r>
              <a:rPr sz="1200" spc="6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duplicate</a:t>
            </a:r>
            <a:r>
              <a:rPr sz="1200" spc="3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if any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0365" indent="-299720" algn="just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380365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Outlier</a:t>
            </a:r>
            <a:r>
              <a:rPr sz="1200" spc="7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treatment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0365" indent="-299720" algn="just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380365" algn="l"/>
              </a:tabLst>
            </a:pPr>
            <a:r>
              <a:rPr sz="1200" spc="-2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EDA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0365" indent="-299720" algn="just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380365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Feature</a:t>
            </a:r>
            <a:r>
              <a:rPr sz="1200" spc="9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standardization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2329" y="3316985"/>
            <a:ext cx="777240" cy="372110"/>
            <a:chOff x="3402329" y="3316985"/>
            <a:chExt cx="777240" cy="372110"/>
          </a:xfrm>
        </p:grpSpPr>
        <p:sp>
          <p:nvSpPr>
            <p:cNvPr id="5" name="object 5"/>
            <p:cNvSpPr/>
            <p:nvPr/>
          </p:nvSpPr>
          <p:spPr>
            <a:xfrm>
              <a:off x="3410711" y="3325367"/>
              <a:ext cx="760730" cy="355600"/>
            </a:xfrm>
            <a:custGeom>
              <a:avLst/>
              <a:gdLst/>
              <a:ahLst/>
              <a:cxnLst/>
              <a:rect l="l" t="t" r="r" b="b"/>
              <a:pathLst>
                <a:path w="760729" h="355600">
                  <a:moveTo>
                    <a:pt x="582168" y="355091"/>
                  </a:moveTo>
                  <a:lnTo>
                    <a:pt x="0" y="355091"/>
                  </a:lnTo>
                  <a:lnTo>
                    <a:pt x="178308" y="178308"/>
                  </a:lnTo>
                  <a:lnTo>
                    <a:pt x="0" y="0"/>
                  </a:lnTo>
                  <a:lnTo>
                    <a:pt x="582168" y="0"/>
                  </a:lnTo>
                  <a:lnTo>
                    <a:pt x="760476" y="178308"/>
                  </a:lnTo>
                  <a:lnTo>
                    <a:pt x="582168" y="355091"/>
                  </a:lnTo>
                  <a:close/>
                </a:path>
              </a:pathLst>
            </a:custGeom>
            <a:solidFill>
              <a:srgbClr val="90C1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10711" y="3325367"/>
              <a:ext cx="760730" cy="355600"/>
            </a:xfrm>
            <a:custGeom>
              <a:avLst/>
              <a:gdLst/>
              <a:ahLst/>
              <a:cxnLst/>
              <a:rect l="l" t="t" r="r" b="b"/>
              <a:pathLst>
                <a:path w="760729" h="355600">
                  <a:moveTo>
                    <a:pt x="0" y="0"/>
                  </a:moveTo>
                  <a:lnTo>
                    <a:pt x="582168" y="0"/>
                  </a:lnTo>
                  <a:lnTo>
                    <a:pt x="760476" y="178308"/>
                  </a:lnTo>
                  <a:lnTo>
                    <a:pt x="582168" y="355091"/>
                  </a:lnTo>
                  <a:lnTo>
                    <a:pt x="0" y="355091"/>
                  </a:lnTo>
                  <a:lnTo>
                    <a:pt x="178308" y="178308"/>
                  </a:lnTo>
                  <a:lnTo>
                    <a:pt x="0" y="0"/>
                  </a:lnTo>
                  <a:close/>
                </a:path>
              </a:pathLst>
            </a:custGeom>
            <a:ln w="16764">
              <a:solidFill>
                <a:srgbClr val="3A50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282440" y="2801111"/>
            <a:ext cx="2364105" cy="1403985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80645" marR="104775">
              <a:lnSpc>
                <a:spcPct val="102000"/>
              </a:lnSpc>
              <a:spcBef>
                <a:spcPts val="275"/>
              </a:spcBef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Feature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scaling</a:t>
            </a:r>
            <a:r>
              <a:rPr sz="1200" spc="7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splitting</a:t>
            </a:r>
            <a:r>
              <a:rPr sz="1200" spc="9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data: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1000" marR="108585" indent="-300355">
              <a:lnSpc>
                <a:spcPct val="102000"/>
              </a:lnSpc>
              <a:buAutoNum type="arabicPeriod"/>
              <a:tabLst>
                <a:tab pos="381000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Feature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scaling</a:t>
            </a:r>
            <a:r>
              <a:rPr sz="1200" spc="7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200" spc="4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numeric </a:t>
            </a:r>
            <a:r>
              <a:rPr sz="1200" spc="-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1000" marR="219075" indent="-300355">
              <a:lnSpc>
                <a:spcPct val="102000"/>
              </a:lnSpc>
              <a:buAutoNum type="arabicPeriod"/>
              <a:tabLst>
                <a:tab pos="381000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Splitting</a:t>
            </a:r>
            <a:r>
              <a:rPr sz="1200" spc="5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200" spc="3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200" spc="5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train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200" spc="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test</a:t>
            </a:r>
            <a:r>
              <a:rPr sz="1200" spc="4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at</a:t>
            </a:r>
            <a:r>
              <a:rPr sz="1200" spc="5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ratio</a:t>
            </a:r>
            <a:r>
              <a:rPr sz="1200" spc="5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200" spc="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80:20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913626" y="3156966"/>
            <a:ext cx="775970" cy="372110"/>
            <a:chOff x="6913626" y="3156966"/>
            <a:chExt cx="775970" cy="372110"/>
          </a:xfrm>
        </p:grpSpPr>
        <p:sp>
          <p:nvSpPr>
            <p:cNvPr id="9" name="object 9"/>
            <p:cNvSpPr/>
            <p:nvPr/>
          </p:nvSpPr>
          <p:spPr>
            <a:xfrm>
              <a:off x="6922008" y="3165348"/>
              <a:ext cx="759460" cy="355600"/>
            </a:xfrm>
            <a:custGeom>
              <a:avLst/>
              <a:gdLst/>
              <a:ahLst/>
              <a:cxnLst/>
              <a:rect l="l" t="t" r="r" b="b"/>
              <a:pathLst>
                <a:path w="759459" h="355600">
                  <a:moveTo>
                    <a:pt x="582168" y="355091"/>
                  </a:moveTo>
                  <a:lnTo>
                    <a:pt x="0" y="355091"/>
                  </a:lnTo>
                  <a:lnTo>
                    <a:pt x="176784" y="178308"/>
                  </a:lnTo>
                  <a:lnTo>
                    <a:pt x="0" y="0"/>
                  </a:lnTo>
                  <a:lnTo>
                    <a:pt x="582168" y="0"/>
                  </a:lnTo>
                  <a:lnTo>
                    <a:pt x="758952" y="178308"/>
                  </a:lnTo>
                  <a:lnTo>
                    <a:pt x="582168" y="355091"/>
                  </a:lnTo>
                  <a:close/>
                </a:path>
              </a:pathLst>
            </a:custGeom>
            <a:solidFill>
              <a:srgbClr val="90C1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22008" y="3165348"/>
              <a:ext cx="759460" cy="355600"/>
            </a:xfrm>
            <a:custGeom>
              <a:avLst/>
              <a:gdLst/>
              <a:ahLst/>
              <a:cxnLst/>
              <a:rect l="l" t="t" r="r" b="b"/>
              <a:pathLst>
                <a:path w="759459" h="355600">
                  <a:moveTo>
                    <a:pt x="0" y="0"/>
                  </a:moveTo>
                  <a:lnTo>
                    <a:pt x="582168" y="0"/>
                  </a:lnTo>
                  <a:lnTo>
                    <a:pt x="758952" y="178308"/>
                  </a:lnTo>
                  <a:lnTo>
                    <a:pt x="582168" y="355091"/>
                  </a:lnTo>
                  <a:lnTo>
                    <a:pt x="0" y="355091"/>
                  </a:lnTo>
                  <a:lnTo>
                    <a:pt x="176784" y="178308"/>
                  </a:lnTo>
                  <a:lnTo>
                    <a:pt x="0" y="0"/>
                  </a:lnTo>
                  <a:close/>
                </a:path>
              </a:pathLst>
            </a:custGeom>
            <a:ln w="16764">
              <a:solidFill>
                <a:srgbClr val="3A50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734300" y="1895855"/>
            <a:ext cx="2364105" cy="2348865"/>
          </a:xfrm>
          <a:prstGeom prst="rect">
            <a:avLst/>
          </a:prstGeom>
          <a:solidFill>
            <a:srgbClr val="90C126"/>
          </a:solidFill>
          <a:ln w="16763">
            <a:solidFill>
              <a:srgbClr val="3A500A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r>
              <a:rPr sz="1200" spc="5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Building: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1000" marR="354965" indent="-300355">
              <a:lnSpc>
                <a:spcPct val="102000"/>
              </a:lnSpc>
              <a:buAutoNum type="arabicPeriod"/>
              <a:tabLst>
                <a:tab pos="381000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Feature</a:t>
            </a:r>
            <a:r>
              <a:rPr sz="1200" spc="9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selection</a:t>
            </a:r>
            <a:r>
              <a:rPr sz="1200" spc="7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using </a:t>
            </a:r>
            <a:r>
              <a:rPr sz="1200" spc="-2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REF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1000" marR="384175" indent="-300355">
              <a:lnSpc>
                <a:spcPts val="1480"/>
              </a:lnSpc>
              <a:spcBef>
                <a:spcPts val="40"/>
              </a:spcBef>
              <a:buAutoNum type="arabicPeriod"/>
              <a:tabLst>
                <a:tab pos="381000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Determine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200" spc="8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optimal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r>
              <a:rPr sz="1200" spc="3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using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logistic regression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1000" marR="447040" indent="-300355">
              <a:lnSpc>
                <a:spcPts val="1460"/>
              </a:lnSpc>
              <a:spcBef>
                <a:spcPts val="5"/>
              </a:spcBef>
              <a:buAutoNum type="arabicPeriod"/>
              <a:tabLst>
                <a:tab pos="381000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Calculation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200" spc="7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various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metrics</a:t>
            </a:r>
            <a:r>
              <a:rPr sz="1200" spc="5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like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accuracy,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1000" marR="428625">
              <a:lnSpc>
                <a:spcPts val="1480"/>
              </a:lnSpc>
              <a:spcBef>
                <a:spcPts val="5"/>
              </a:spcBef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sensitivity,</a:t>
            </a:r>
            <a:r>
              <a:rPr sz="1200" spc="-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specificity,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precision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200" spc="5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recall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380365" indent="-299720">
              <a:lnSpc>
                <a:spcPts val="1415"/>
              </a:lnSpc>
              <a:buAutoNum type="arabicPeriod" startAt="4"/>
              <a:tabLst>
                <a:tab pos="380365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Evaluation</a:t>
            </a:r>
            <a:r>
              <a:rPr sz="1200" spc="7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200" spc="7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56682" y="4808982"/>
            <a:ext cx="2620010" cy="1987550"/>
            <a:chOff x="5456682" y="4808982"/>
            <a:chExt cx="2620010" cy="1987550"/>
          </a:xfrm>
        </p:grpSpPr>
        <p:sp>
          <p:nvSpPr>
            <p:cNvPr id="13" name="object 13"/>
            <p:cNvSpPr/>
            <p:nvPr/>
          </p:nvSpPr>
          <p:spPr>
            <a:xfrm>
              <a:off x="5465064" y="4817364"/>
              <a:ext cx="2603500" cy="1969135"/>
            </a:xfrm>
            <a:custGeom>
              <a:avLst/>
              <a:gdLst/>
              <a:ahLst/>
              <a:cxnLst/>
              <a:rect l="l" t="t" r="r" b="b"/>
              <a:pathLst>
                <a:path w="2603500" h="1969134">
                  <a:moveTo>
                    <a:pt x="2602991" y="1969007"/>
                  </a:moveTo>
                  <a:lnTo>
                    <a:pt x="0" y="1969007"/>
                  </a:lnTo>
                  <a:lnTo>
                    <a:pt x="0" y="0"/>
                  </a:lnTo>
                  <a:lnTo>
                    <a:pt x="2602991" y="0"/>
                  </a:lnTo>
                  <a:lnTo>
                    <a:pt x="2602991" y="1969007"/>
                  </a:lnTo>
                  <a:close/>
                </a:path>
              </a:pathLst>
            </a:custGeom>
            <a:solidFill>
              <a:srgbClr val="90C1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465064" y="4817364"/>
              <a:ext cx="2603500" cy="1971039"/>
            </a:xfrm>
            <a:custGeom>
              <a:avLst/>
              <a:gdLst/>
              <a:ahLst/>
              <a:cxnLst/>
              <a:rect l="l" t="t" r="r" b="b"/>
              <a:pathLst>
                <a:path w="2603500" h="1971040">
                  <a:moveTo>
                    <a:pt x="0" y="0"/>
                  </a:moveTo>
                  <a:lnTo>
                    <a:pt x="2602991" y="0"/>
                  </a:lnTo>
                  <a:lnTo>
                    <a:pt x="2602991" y="1970532"/>
                  </a:lnTo>
                  <a:lnTo>
                    <a:pt x="0" y="1970532"/>
                  </a:lnTo>
                  <a:lnTo>
                    <a:pt x="0" y="0"/>
                  </a:lnTo>
                  <a:close/>
                </a:path>
              </a:pathLst>
            </a:custGeom>
            <a:ln w="16763">
              <a:solidFill>
                <a:srgbClr val="3A50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3446" y="4841294"/>
            <a:ext cx="2586355" cy="1708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Results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72390" marR="106045" indent="185420">
              <a:lnSpc>
                <a:spcPct val="102000"/>
              </a:lnSpc>
              <a:spcBef>
                <a:spcPts val="5"/>
              </a:spcBef>
              <a:buAutoNum type="arabicPeriod"/>
              <a:tabLst>
                <a:tab pos="257810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Creating</a:t>
            </a:r>
            <a:r>
              <a:rPr sz="1200" spc="9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1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column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avg_rech_amt_6_7</a:t>
            </a:r>
            <a:r>
              <a:rPr sz="1200" spc="13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by</a:t>
            </a:r>
            <a:r>
              <a:rPr sz="1200" spc="7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summing</a:t>
            </a:r>
            <a:r>
              <a:rPr sz="1200" spc="6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up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total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recharge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amount</a:t>
            </a:r>
            <a:r>
              <a:rPr sz="1200" spc="3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200" spc="7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month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5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6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200" spc="4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7.Then</a:t>
            </a:r>
            <a:r>
              <a:rPr sz="1200" spc="7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taking</a:t>
            </a:r>
            <a:r>
              <a:rPr sz="1200" spc="5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200" spc="7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average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1200" spc="-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sum.</a:t>
            </a:r>
            <a:endParaRPr sz="1200">
              <a:latin typeface="Trebuchet MS" panose="020B0603020202020204"/>
              <a:cs typeface="Trebuchet MS" panose="020B0603020202020204"/>
            </a:endParaRPr>
          </a:p>
          <a:p>
            <a:pPr marL="72390" marR="101600" indent="185420">
              <a:lnSpc>
                <a:spcPts val="1480"/>
              </a:lnSpc>
              <a:spcBef>
                <a:spcPts val="35"/>
              </a:spcBef>
              <a:buAutoNum type="arabicPeriod"/>
              <a:tabLst>
                <a:tab pos="257810" algn="l"/>
              </a:tabLst>
            </a:pP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Evaluate</a:t>
            </a:r>
            <a:r>
              <a:rPr sz="1200" spc="7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final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prediction</a:t>
            </a:r>
            <a:r>
              <a:rPr sz="1200" spc="8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on</a:t>
            </a:r>
            <a:r>
              <a:rPr sz="1200" spc="6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test</a:t>
            </a:r>
            <a:r>
              <a:rPr sz="1200" spc="4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set</a:t>
            </a:r>
            <a:r>
              <a:rPr sz="1200" spc="5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using</a:t>
            </a:r>
            <a:r>
              <a:rPr sz="1200" spc="4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threshold</a:t>
            </a:r>
            <a:r>
              <a:rPr sz="1200" spc="35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200" spc="-20" dirty="0">
                <a:solidFill>
                  <a:srgbClr val="2B3B42"/>
                </a:solidFill>
                <a:latin typeface="Trebuchet MS" panose="020B0603020202020204"/>
                <a:cs typeface="Trebuchet MS" panose="020B0603020202020204"/>
              </a:rPr>
              <a:t>limit</a:t>
            </a:r>
            <a:endParaRPr sz="1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25206" y="4418838"/>
            <a:ext cx="676910" cy="721360"/>
            <a:chOff x="8125206" y="4418838"/>
            <a:chExt cx="676910" cy="721360"/>
          </a:xfrm>
        </p:grpSpPr>
        <p:sp>
          <p:nvSpPr>
            <p:cNvPr id="17" name="object 17"/>
            <p:cNvSpPr/>
            <p:nvPr/>
          </p:nvSpPr>
          <p:spPr>
            <a:xfrm>
              <a:off x="8133588" y="4427220"/>
              <a:ext cx="660400" cy="704215"/>
            </a:xfrm>
            <a:custGeom>
              <a:avLst/>
              <a:gdLst/>
              <a:ahLst/>
              <a:cxnLst/>
              <a:rect l="l" t="t" r="r" b="b"/>
              <a:pathLst>
                <a:path w="660400" h="704214">
                  <a:moveTo>
                    <a:pt x="164591" y="704087"/>
                  </a:moveTo>
                  <a:lnTo>
                    <a:pt x="0" y="539495"/>
                  </a:lnTo>
                  <a:lnTo>
                    <a:pt x="164591" y="374904"/>
                  </a:lnTo>
                  <a:lnTo>
                    <a:pt x="164591" y="457200"/>
                  </a:lnTo>
                  <a:lnTo>
                    <a:pt x="371855" y="457200"/>
                  </a:lnTo>
                  <a:lnTo>
                    <a:pt x="419433" y="447341"/>
                  </a:lnTo>
                  <a:lnTo>
                    <a:pt x="458723" y="420624"/>
                  </a:lnTo>
                  <a:lnTo>
                    <a:pt x="485441" y="381333"/>
                  </a:lnTo>
                  <a:lnTo>
                    <a:pt x="495299" y="333756"/>
                  </a:lnTo>
                  <a:lnTo>
                    <a:pt x="495299" y="0"/>
                  </a:lnTo>
                  <a:lnTo>
                    <a:pt x="659891" y="0"/>
                  </a:lnTo>
                  <a:lnTo>
                    <a:pt x="659891" y="333756"/>
                  </a:lnTo>
                  <a:lnTo>
                    <a:pt x="656106" y="380335"/>
                  </a:lnTo>
                  <a:lnTo>
                    <a:pt x="645151" y="424574"/>
                  </a:lnTo>
                  <a:lnTo>
                    <a:pt x="627631" y="465868"/>
                  </a:lnTo>
                  <a:lnTo>
                    <a:pt x="604150" y="503614"/>
                  </a:lnTo>
                  <a:lnTo>
                    <a:pt x="575309" y="537209"/>
                  </a:lnTo>
                  <a:lnTo>
                    <a:pt x="541714" y="566050"/>
                  </a:lnTo>
                  <a:lnTo>
                    <a:pt x="503968" y="589531"/>
                  </a:lnTo>
                  <a:lnTo>
                    <a:pt x="462674" y="607051"/>
                  </a:lnTo>
                  <a:lnTo>
                    <a:pt x="418435" y="618006"/>
                  </a:lnTo>
                  <a:lnTo>
                    <a:pt x="371855" y="621791"/>
                  </a:lnTo>
                  <a:lnTo>
                    <a:pt x="164591" y="621791"/>
                  </a:lnTo>
                  <a:lnTo>
                    <a:pt x="164591" y="704087"/>
                  </a:lnTo>
                  <a:close/>
                </a:path>
              </a:pathLst>
            </a:custGeom>
            <a:solidFill>
              <a:srgbClr val="90C1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133588" y="4427220"/>
              <a:ext cx="660400" cy="704215"/>
            </a:xfrm>
            <a:custGeom>
              <a:avLst/>
              <a:gdLst/>
              <a:ahLst/>
              <a:cxnLst/>
              <a:rect l="l" t="t" r="r" b="b"/>
              <a:pathLst>
                <a:path w="660400" h="704214">
                  <a:moveTo>
                    <a:pt x="659891" y="0"/>
                  </a:moveTo>
                  <a:lnTo>
                    <a:pt x="659891" y="333756"/>
                  </a:lnTo>
                  <a:lnTo>
                    <a:pt x="656106" y="380335"/>
                  </a:lnTo>
                  <a:lnTo>
                    <a:pt x="645151" y="424574"/>
                  </a:lnTo>
                  <a:lnTo>
                    <a:pt x="627631" y="465868"/>
                  </a:lnTo>
                  <a:lnTo>
                    <a:pt x="604150" y="503614"/>
                  </a:lnTo>
                  <a:lnTo>
                    <a:pt x="575309" y="537209"/>
                  </a:lnTo>
                  <a:lnTo>
                    <a:pt x="541714" y="566050"/>
                  </a:lnTo>
                  <a:lnTo>
                    <a:pt x="503968" y="589531"/>
                  </a:lnTo>
                  <a:lnTo>
                    <a:pt x="462674" y="607051"/>
                  </a:lnTo>
                  <a:lnTo>
                    <a:pt x="418435" y="618006"/>
                  </a:lnTo>
                  <a:lnTo>
                    <a:pt x="371855" y="621791"/>
                  </a:lnTo>
                  <a:lnTo>
                    <a:pt x="164591" y="621791"/>
                  </a:lnTo>
                  <a:lnTo>
                    <a:pt x="164591" y="704087"/>
                  </a:lnTo>
                  <a:lnTo>
                    <a:pt x="0" y="539495"/>
                  </a:lnTo>
                  <a:lnTo>
                    <a:pt x="164591" y="374904"/>
                  </a:lnTo>
                  <a:lnTo>
                    <a:pt x="164591" y="457200"/>
                  </a:lnTo>
                  <a:lnTo>
                    <a:pt x="371855" y="457200"/>
                  </a:lnTo>
                  <a:lnTo>
                    <a:pt x="419433" y="447341"/>
                  </a:lnTo>
                  <a:lnTo>
                    <a:pt x="458723" y="420624"/>
                  </a:lnTo>
                  <a:lnTo>
                    <a:pt x="485441" y="381333"/>
                  </a:lnTo>
                  <a:lnTo>
                    <a:pt x="495299" y="333756"/>
                  </a:lnTo>
                  <a:lnTo>
                    <a:pt x="495299" y="0"/>
                  </a:lnTo>
                  <a:lnTo>
                    <a:pt x="659891" y="0"/>
                  </a:lnTo>
                  <a:close/>
                </a:path>
              </a:pathLst>
            </a:custGeom>
            <a:ln w="16764">
              <a:solidFill>
                <a:srgbClr val="3A50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772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Read</a:t>
            </a:r>
            <a:r>
              <a:rPr sz="2800" b="1" spc="-65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b="1" spc="-6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understand</a:t>
            </a:r>
            <a:r>
              <a:rPr sz="2800" b="1" spc="-6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3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91CF50"/>
                </a:solidFill>
                <a:latin typeface="Calibri" panose="020F0502020204030204"/>
                <a:cs typeface="Calibri" panose="020F0502020204030204"/>
              </a:rPr>
              <a:t>data: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186" y="2396694"/>
            <a:ext cx="7325359" cy="17100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1785" indent="-299085">
              <a:lnSpc>
                <a:spcPct val="100000"/>
              </a:lnSpc>
              <a:spcBef>
                <a:spcPts val="130"/>
              </a:spcBef>
              <a:buAutoNum type="arabicPeriod"/>
              <a:tabLst>
                <a:tab pos="311785" algn="l"/>
              </a:tabLst>
            </a:pP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There is</a:t>
            </a:r>
            <a:r>
              <a:rPr sz="1550" b="1" spc="2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1550" b="1" spc="-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99999</a:t>
            </a:r>
            <a:r>
              <a:rPr sz="1550" b="1" spc="2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rows</a:t>
            </a:r>
            <a:r>
              <a:rPr sz="1550" b="1" spc="2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550" b="1" spc="1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226</a:t>
            </a:r>
            <a:r>
              <a:rPr sz="1550" b="1" spc="2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spc="-1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columns.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32323"/>
              </a:buClr>
              <a:buFont typeface="Calibri" panose="020F0502020204030204"/>
              <a:buAutoNum type="arabicPeriod"/>
            </a:pPr>
            <a:endParaRPr sz="1550">
              <a:latin typeface="Calibri" panose="020F0502020204030204"/>
              <a:cs typeface="Calibri" panose="020F0502020204030204"/>
            </a:endParaRPr>
          </a:p>
          <a:p>
            <a:pPr marL="311785" indent="-29908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11785" algn="l"/>
              </a:tabLst>
            </a:pP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1550" b="1" spc="2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550" b="1" spc="3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226</a:t>
            </a:r>
            <a:r>
              <a:rPr sz="1550" b="1" spc="2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there are</a:t>
            </a:r>
            <a:r>
              <a:rPr sz="1550" b="1" spc="2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179</a:t>
            </a:r>
            <a:r>
              <a:rPr sz="1550" b="1" spc="2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float,</a:t>
            </a:r>
            <a:r>
              <a:rPr sz="1550" b="1" spc="1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35</a:t>
            </a:r>
            <a:r>
              <a:rPr sz="1550" b="1" spc="2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integer</a:t>
            </a:r>
            <a:r>
              <a:rPr sz="1550" b="1" spc="-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550" b="1" spc="3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12</a:t>
            </a:r>
            <a:r>
              <a:rPr sz="1550" b="1" spc="1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550" b="1" spc="1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objective</a:t>
            </a:r>
            <a:r>
              <a:rPr sz="1550" b="1" spc="-1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spc="-1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variables.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32323"/>
              </a:buClr>
              <a:buFont typeface="Calibri" panose="020F0502020204030204"/>
              <a:buAutoNum type="arabicPeriod"/>
            </a:pPr>
            <a:endParaRPr sz="1550">
              <a:latin typeface="Calibri" panose="020F0502020204030204"/>
              <a:cs typeface="Calibri" panose="020F0502020204030204"/>
            </a:endParaRPr>
          </a:p>
          <a:p>
            <a:pPr marL="311785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1550" b="1" spc="3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550" b="1" spc="3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1550" b="1" spc="1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business</a:t>
            </a:r>
            <a:r>
              <a:rPr sz="1550" b="1" spc="-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only</a:t>
            </a:r>
            <a:r>
              <a:rPr sz="1550" b="1" spc="2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high</a:t>
            </a:r>
            <a:r>
              <a:rPr sz="1550" b="1" spc="1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550" b="1" spc="2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customers</a:t>
            </a:r>
            <a:r>
              <a:rPr sz="1550" b="1" spc="-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gives</a:t>
            </a:r>
            <a:r>
              <a:rPr sz="1550" b="1" spc="1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around </a:t>
            </a:r>
            <a:r>
              <a:rPr sz="1550" b="1" spc="-2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80%.</a:t>
            </a:r>
            <a:endParaRPr sz="155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32323"/>
              </a:buClr>
              <a:buFont typeface="Calibri" panose="020F0502020204030204"/>
              <a:buAutoNum type="arabicPeriod"/>
            </a:pPr>
            <a:endParaRPr sz="1550">
              <a:latin typeface="Calibri" panose="020F0502020204030204"/>
              <a:cs typeface="Calibri" panose="020F0502020204030204"/>
            </a:endParaRPr>
          </a:p>
          <a:p>
            <a:pPr marL="311785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There are</a:t>
            </a:r>
            <a:r>
              <a:rPr sz="1550" b="1" spc="2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outliers</a:t>
            </a:r>
            <a:r>
              <a:rPr sz="1550" b="1" spc="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present</a:t>
            </a:r>
            <a:r>
              <a:rPr sz="1550" b="1" spc="-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mostly</a:t>
            </a:r>
            <a:r>
              <a:rPr sz="1550" b="1" spc="-1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550" b="1" spc="4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‘incoming</a:t>
            </a:r>
            <a:r>
              <a:rPr sz="1550" b="1" spc="3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calls</a:t>
            </a:r>
            <a:r>
              <a:rPr sz="1550" b="1" spc="2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usage</a:t>
            </a:r>
            <a:r>
              <a:rPr sz="1550" b="1" spc="-1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‘</a:t>
            </a:r>
            <a:r>
              <a:rPr sz="1550" b="1" spc="45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550" b="1" spc="3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‘outgoing</a:t>
            </a:r>
            <a:r>
              <a:rPr sz="1550" b="1" spc="-2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calls</a:t>
            </a:r>
            <a:r>
              <a:rPr sz="1550" b="1" spc="2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50" b="1" spc="-10" dirty="0">
                <a:solidFill>
                  <a:srgbClr val="232323"/>
                </a:solidFill>
                <a:latin typeface="Calibri" panose="020F0502020204030204"/>
                <a:cs typeface="Calibri" panose="020F0502020204030204"/>
              </a:rPr>
              <a:t>usage.</a:t>
            </a:r>
            <a:endParaRPr sz="15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95500"/>
            <a:ext cx="8513445" cy="4691380"/>
            <a:chOff x="0" y="2095500"/>
            <a:chExt cx="8513445" cy="46913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290060"/>
              <a:ext cx="399287" cy="24963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7" y="2095500"/>
              <a:ext cx="8296655" cy="33665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493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Exploratory</a:t>
            </a:r>
            <a:r>
              <a:rPr sz="2100" b="1" spc="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2100" b="1" spc="-6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Analysis-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check</a:t>
            </a:r>
            <a:r>
              <a:rPr sz="2100" b="1" spc="2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2100" b="1" spc="-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outliers-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Incoming</a:t>
            </a:r>
            <a:r>
              <a:rPr sz="2100" b="1" spc="-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call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57044"/>
            <a:ext cx="8537575" cy="4529455"/>
            <a:chOff x="0" y="2257044"/>
            <a:chExt cx="8537575" cy="45294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290060"/>
              <a:ext cx="399287" cy="24963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23" y="2257044"/>
              <a:ext cx="8345423" cy="330860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4930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Exploratory</a:t>
            </a:r>
            <a:r>
              <a:rPr sz="2100" b="1" spc="1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2100" b="1" spc="-6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Analysis-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check</a:t>
            </a:r>
            <a:r>
              <a:rPr sz="2100" b="1" spc="15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2100" b="1" spc="-1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outliers-</a:t>
            </a:r>
            <a:r>
              <a:rPr sz="2100" b="1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Outgoing</a:t>
            </a:r>
            <a:r>
              <a:rPr sz="2100" b="1" spc="-3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b="1" spc="-20" dirty="0">
                <a:solidFill>
                  <a:srgbClr val="91CF50"/>
                </a:solidFill>
                <a:latin typeface="Arial" panose="020B0604020202020204"/>
                <a:cs typeface="Arial" panose="020B0604020202020204"/>
              </a:rPr>
              <a:t>call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5219</Words>
  <Application>WPS Presentation</Application>
  <PresentationFormat>On-screen Show (4:3)</PresentationFormat>
  <Paragraphs>185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SimSun</vt:lpstr>
      <vt:lpstr>Wingdings</vt:lpstr>
      <vt:lpstr>Trebuchet MS</vt:lpstr>
      <vt:lpstr>Verdana</vt:lpstr>
      <vt:lpstr>Calibri</vt:lpstr>
      <vt:lpstr>Georgia</vt:lpstr>
      <vt:lpstr>Tahoma</vt:lpstr>
      <vt:lpstr>Wingdings</vt:lpstr>
      <vt:lpstr>Comic Sans MS</vt:lpstr>
      <vt:lpstr>Corbel</vt:lpstr>
      <vt:lpstr>Times New Roman</vt:lpstr>
      <vt:lpstr>Arial</vt:lpstr>
      <vt:lpstr>Microsoft YaHei</vt:lpstr>
      <vt:lpstr>Arial Unicode MS</vt:lpstr>
      <vt:lpstr>Arial MT</vt:lpstr>
      <vt:lpstr>Office Theme</vt:lpstr>
      <vt:lpstr>TELECOM CHURN CASE STUDY</vt:lpstr>
      <vt:lpstr>PROBLEM STATEMENT</vt:lpstr>
      <vt:lpstr>BUSINESS OBJECTIVES:</vt:lpstr>
      <vt:lpstr>Process and Methodologies followed to analysis:</vt:lpstr>
      <vt:lpstr>Methodologies followed to analysis:</vt:lpstr>
      <vt:lpstr>Methodologies followed to analysis:</vt:lpstr>
      <vt:lpstr>Read and understand the data:</vt:lpstr>
      <vt:lpstr>Exploratory Data Analysis-check for outliers-Incoming call</vt:lpstr>
      <vt:lpstr>Exploratory Data Analysis-check for outliers-Outgoing call</vt:lpstr>
      <vt:lpstr>Exploratory Data Analysis-check for outliers</vt:lpstr>
      <vt:lpstr>Exploratory Data Analysis-after working on outliers</vt:lpstr>
      <vt:lpstr>Handling Multicollinearity using Correlation-</vt:lpstr>
      <vt:lpstr>PowerPoint 演示文稿</vt:lpstr>
      <vt:lpstr>TRAIN AND TEST DATA:</vt:lpstr>
      <vt:lpstr>TRAIN AND TEST CHURN VALUE COUNTS:</vt:lpstr>
      <vt:lpstr>Model Building Using Logistic Regression:</vt:lpstr>
      <vt:lpstr>MODEL EVALUATION-ROC,SENSITIVITY AND SPECIFICITY</vt:lpstr>
      <vt:lpstr>PRECISION AND RECALL TRADE OFF</vt:lpstr>
      <vt:lpstr>DECISSION TREE</vt:lpstr>
      <vt:lpstr>PowerPoint 演示文稿</vt:lpstr>
      <vt:lpstr>CONCULSION: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CHURN CASE STUDY</dc:title>
  <dc:creator>VIREN GANDHI</dc:creator>
  <cp:lastModifiedBy>Mayank Jain</cp:lastModifiedBy>
  <cp:revision>1</cp:revision>
  <dcterms:created xsi:type="dcterms:W3CDTF">2024-11-23T12:05:39Z</dcterms:created>
  <dcterms:modified xsi:type="dcterms:W3CDTF">2024-11-23T12:05:39Z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2024-07-08T05:30:00Z</vt:filetime>
  </property>
  <property fmtid="{D5CDD505-2E9C-101B-9397-08002B2CF9AE}" pid="3" name="LastSaved">
    <vt:filetime>2024-11-23T05:30:00Z</vt:filetime>
  </property>
  <property fmtid="{D5CDD505-2E9C-101B-9397-08002B2CF9AE}" pid="4" name="Producer">
    <vt:lpwstr>Microsoft: Print To PDF</vt:lpwstr>
  </property>
  <property fmtid="{D5CDD505-2E9C-101B-9397-08002B2CF9AE}" pid="5" name="ICV">
    <vt:lpwstr>429DAC2432CD44DD86680639AB35B480_12</vt:lpwstr>
  </property>
  <property fmtid="{D5CDD505-2E9C-101B-9397-08002B2CF9AE}" pid="6" name="KSOProductBuildVer">
    <vt:lpwstr>1033-12.2.0.18911</vt:lpwstr>
  </property>
</Properties>
</file>